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5"/>
  </p:notesMasterIdLst>
  <p:sldIdLst>
    <p:sldId id="256" r:id="rId2"/>
    <p:sldId id="259" r:id="rId3"/>
    <p:sldId id="257" r:id="rId4"/>
    <p:sldId id="260" r:id="rId5"/>
    <p:sldId id="258" r:id="rId6"/>
    <p:sldId id="264" r:id="rId7"/>
    <p:sldId id="266" r:id="rId8"/>
    <p:sldId id="268" r:id="rId9"/>
    <p:sldId id="269" r:id="rId10"/>
    <p:sldId id="291" r:id="rId11"/>
    <p:sldId id="270" r:id="rId12"/>
    <p:sldId id="271" r:id="rId13"/>
    <p:sldId id="272" r:id="rId14"/>
    <p:sldId id="275" r:id="rId15"/>
    <p:sldId id="287" r:id="rId16"/>
    <p:sldId id="286" r:id="rId17"/>
    <p:sldId id="288" r:id="rId18"/>
    <p:sldId id="289" r:id="rId19"/>
    <p:sldId id="290" r:id="rId20"/>
    <p:sldId id="292" r:id="rId21"/>
    <p:sldId id="273" r:id="rId22"/>
    <p:sldId id="274" r:id="rId23"/>
    <p:sldId id="276" r:id="rId24"/>
    <p:sldId id="277" r:id="rId25"/>
    <p:sldId id="278" r:id="rId26"/>
    <p:sldId id="279" r:id="rId27"/>
    <p:sldId id="280" r:id="rId28"/>
    <p:sldId id="281" r:id="rId29"/>
    <p:sldId id="282" r:id="rId30"/>
    <p:sldId id="283" r:id="rId31"/>
    <p:sldId id="284" r:id="rId32"/>
    <p:sldId id="327" r:id="rId33"/>
    <p:sldId id="285" r:id="rId34"/>
    <p:sldId id="304" r:id="rId35"/>
    <p:sldId id="329" r:id="rId36"/>
    <p:sldId id="328" r:id="rId37"/>
    <p:sldId id="330" r:id="rId38"/>
    <p:sldId id="331" r:id="rId39"/>
    <p:sldId id="332" r:id="rId40"/>
    <p:sldId id="339" r:id="rId41"/>
    <p:sldId id="336" r:id="rId42"/>
    <p:sldId id="334" r:id="rId43"/>
    <p:sldId id="333" r:id="rId44"/>
    <p:sldId id="335" r:id="rId45"/>
    <p:sldId id="340" r:id="rId46"/>
    <p:sldId id="337" r:id="rId47"/>
    <p:sldId id="338" r:id="rId48"/>
    <p:sldId id="342" r:id="rId49"/>
    <p:sldId id="320" r:id="rId50"/>
    <p:sldId id="318" r:id="rId51"/>
    <p:sldId id="261" r:id="rId52"/>
    <p:sldId id="262" r:id="rId53"/>
    <p:sldId id="263"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105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khoroshe\Desktop\Dropbox\Work\IAF%20Course%20Advanced%2005.06-10.06%202012\Case%20Studies\Case%201\Result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khoroshe\Desktop\Dropbox\Work\IAF%20Course%20Advanced%2005.06-10.06%202012\Case%20Studies\Case%201\Resul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US"/>
  <c:style val="10"/>
  <c:chart>
    <c:plotArea>
      <c:layout>
        <c:manualLayout>
          <c:layoutTarget val="inner"/>
          <c:xMode val="edge"/>
          <c:yMode val="edge"/>
          <c:x val="0.17251367016622945"/>
          <c:y val="8.8043823693461268E-2"/>
          <c:w val="0.78782042869641367"/>
          <c:h val="0.78299018717652702"/>
        </c:manualLayout>
      </c:layout>
      <c:barChart>
        <c:barDir val="col"/>
        <c:grouping val="clustered"/>
        <c:ser>
          <c:idx val="0"/>
          <c:order val="0"/>
          <c:tx>
            <c:strRef>
              <c:f>Sheet1!$G$3</c:f>
              <c:strCache>
                <c:ptCount val="1"/>
                <c:pt idx="0">
                  <c:v>Initial Stock</c:v>
                </c:pt>
              </c:strCache>
            </c:strRef>
          </c:tx>
          <c:dLbls>
            <c:spPr>
              <a:noFill/>
            </c:spPr>
            <c:showVal val="1"/>
          </c:dLbls>
          <c:val>
            <c:numRef>
              <c:f>Sheet1!$G$4:$G$5</c:f>
              <c:numCache>
                <c:formatCode>0.0000</c:formatCode>
                <c:ptCount val="2"/>
                <c:pt idx="0">
                  <c:v>0.43269000000000002</c:v>
                </c:pt>
                <c:pt idx="1">
                  <c:v>0.38872000000000012</c:v>
                </c:pt>
              </c:numCache>
            </c:numRef>
          </c:val>
        </c:ser>
        <c:ser>
          <c:idx val="1"/>
          <c:order val="1"/>
          <c:tx>
            <c:strRef>
              <c:f>Sheet1!$H$3</c:f>
              <c:strCache>
                <c:ptCount val="1"/>
                <c:pt idx="0">
                  <c:v>∞ Spares</c:v>
                </c:pt>
              </c:strCache>
            </c:strRef>
          </c:tx>
          <c:dLbls>
            <c:spPr>
              <a:noFill/>
            </c:spPr>
            <c:showVal val="1"/>
          </c:dLbls>
          <c:val>
            <c:numRef>
              <c:f>Sheet1!$H$4:$H$5</c:f>
              <c:numCache>
                <c:formatCode>0.0000</c:formatCode>
                <c:ptCount val="2"/>
                <c:pt idx="0">
                  <c:v>0.82552999999999999</c:v>
                </c:pt>
                <c:pt idx="1">
                  <c:v>0.85077000000000025</c:v>
                </c:pt>
              </c:numCache>
            </c:numRef>
          </c:val>
        </c:ser>
        <c:axId val="94814208"/>
        <c:axId val="94816896"/>
      </c:barChart>
      <c:catAx>
        <c:axId val="94814208"/>
        <c:scaling>
          <c:orientation val="minMax"/>
        </c:scaling>
        <c:axPos val="b"/>
        <c:title>
          <c:tx>
            <c:rich>
              <a:bodyPr/>
              <a:lstStyle/>
              <a:p>
                <a:pPr>
                  <a:defRPr b="0"/>
                </a:pPr>
                <a:r>
                  <a:rPr lang="en-US" b="0"/>
                  <a:t>Base</a:t>
                </a:r>
              </a:p>
            </c:rich>
          </c:tx>
          <c:layout/>
        </c:title>
        <c:tickLblPos val="nextTo"/>
        <c:crossAx val="94816896"/>
        <c:crosses val="autoZero"/>
        <c:auto val="1"/>
        <c:lblAlgn val="ctr"/>
        <c:lblOffset val="100"/>
      </c:catAx>
      <c:valAx>
        <c:axId val="94816896"/>
        <c:scaling>
          <c:orientation val="minMax"/>
          <c:max val="1"/>
          <c:min val="0"/>
        </c:scaling>
        <c:axPos val="l"/>
        <c:majorGridlines>
          <c:spPr>
            <a:ln>
              <a:solidFill>
                <a:schemeClr val="bg1">
                  <a:lumMod val="85000"/>
                </a:schemeClr>
              </a:solidFill>
            </a:ln>
          </c:spPr>
        </c:majorGridlines>
        <c:title>
          <c:tx>
            <c:rich>
              <a:bodyPr rot="-5400000" vert="horz"/>
              <a:lstStyle/>
              <a:p>
                <a:pPr>
                  <a:defRPr b="0"/>
                </a:pPr>
                <a:r>
                  <a:rPr lang="en-US" b="0"/>
                  <a:t>System</a:t>
                </a:r>
                <a:r>
                  <a:rPr lang="en-US" b="0" baseline="0"/>
                  <a:t> Efficiency</a:t>
                </a:r>
                <a:endParaRPr lang="en-US" b="0"/>
              </a:p>
            </c:rich>
          </c:tx>
          <c:layout/>
        </c:title>
        <c:numFmt formatCode="0.00" sourceLinked="0"/>
        <c:tickLblPos val="nextTo"/>
        <c:crossAx val="94814208"/>
        <c:crosses val="autoZero"/>
        <c:crossBetween val="between"/>
        <c:majorUnit val="0.2"/>
      </c:valAx>
    </c:plotArea>
    <c:legend>
      <c:legendPos val="r"/>
      <c:layout>
        <c:manualLayout>
          <c:xMode val="edge"/>
          <c:yMode val="edge"/>
          <c:x val="0.50202219299593953"/>
          <c:y val="0.17858098335776298"/>
          <c:w val="0.22105544832926277"/>
          <c:h val="0.16743438320210019"/>
        </c:manualLayout>
      </c:layout>
      <c:spPr>
        <a:solidFill>
          <a:sysClr val="window" lastClr="FFFFFF"/>
        </a:solidFill>
      </c:spPr>
    </c:legend>
    <c:plotVisOnly val="1"/>
  </c:chart>
  <c:txPr>
    <a:bodyPr/>
    <a:lstStyle/>
    <a:p>
      <a:pPr>
        <a:defRPr sz="1050">
          <a:latin typeface="Tahoma" pitchFamily="34" charset="0"/>
          <a:cs typeface="Tahoma" pitchFamily="34" charset="0"/>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style val="10"/>
  <c:chart>
    <c:plotArea>
      <c:layout>
        <c:manualLayout>
          <c:layoutTarget val="inner"/>
          <c:xMode val="edge"/>
          <c:yMode val="edge"/>
          <c:x val="0.18133851656452271"/>
          <c:y val="8.8043823693461226E-2"/>
          <c:w val="0.77899548450650347"/>
          <c:h val="0.78299018717652702"/>
        </c:manualLayout>
      </c:layout>
      <c:barChart>
        <c:barDir val="col"/>
        <c:grouping val="clustered"/>
        <c:ser>
          <c:idx val="0"/>
          <c:order val="0"/>
          <c:tx>
            <c:strRef>
              <c:f>Sheet1!$C$3</c:f>
              <c:strCache>
                <c:ptCount val="1"/>
                <c:pt idx="0">
                  <c:v>Initial Stock</c:v>
                </c:pt>
              </c:strCache>
            </c:strRef>
          </c:tx>
          <c:dLbls>
            <c:spPr>
              <a:noFill/>
            </c:spPr>
            <c:showVal val="1"/>
          </c:dLbls>
          <c:val>
            <c:numRef>
              <c:f>Sheet1!$C$4:$C$5</c:f>
              <c:numCache>
                <c:formatCode>0.0000</c:formatCode>
                <c:ptCount val="2"/>
                <c:pt idx="0">
                  <c:v>0.43390000000000012</c:v>
                </c:pt>
                <c:pt idx="1">
                  <c:v>0.46940000000000009</c:v>
                </c:pt>
              </c:numCache>
            </c:numRef>
          </c:val>
        </c:ser>
        <c:ser>
          <c:idx val="1"/>
          <c:order val="1"/>
          <c:tx>
            <c:strRef>
              <c:f>Sheet1!$D$3</c:f>
              <c:strCache>
                <c:ptCount val="1"/>
                <c:pt idx="0">
                  <c:v>∞ Spares</c:v>
                </c:pt>
              </c:strCache>
            </c:strRef>
          </c:tx>
          <c:dLbls>
            <c:spPr>
              <a:noFill/>
            </c:spPr>
            <c:showVal val="1"/>
          </c:dLbls>
          <c:val>
            <c:numRef>
              <c:f>Sheet1!$D$4:$D$5</c:f>
              <c:numCache>
                <c:formatCode>0.0000</c:formatCode>
                <c:ptCount val="2"/>
                <c:pt idx="0">
                  <c:v>0.98268999999999973</c:v>
                </c:pt>
                <c:pt idx="1">
                  <c:v>0.97979000000000038</c:v>
                </c:pt>
              </c:numCache>
            </c:numRef>
          </c:val>
        </c:ser>
        <c:axId val="106685952"/>
        <c:axId val="127431040"/>
      </c:barChart>
      <c:catAx>
        <c:axId val="106685952"/>
        <c:scaling>
          <c:orientation val="minMax"/>
        </c:scaling>
        <c:axPos val="b"/>
        <c:title>
          <c:tx>
            <c:rich>
              <a:bodyPr/>
              <a:lstStyle/>
              <a:p>
                <a:pPr>
                  <a:defRPr b="0"/>
                </a:pPr>
                <a:r>
                  <a:rPr lang="en-US" b="0"/>
                  <a:t>Base</a:t>
                </a:r>
              </a:p>
            </c:rich>
          </c:tx>
          <c:layout/>
        </c:title>
        <c:tickLblPos val="nextTo"/>
        <c:crossAx val="127431040"/>
        <c:crosses val="autoZero"/>
        <c:auto val="1"/>
        <c:lblAlgn val="ctr"/>
        <c:lblOffset val="100"/>
      </c:catAx>
      <c:valAx>
        <c:axId val="127431040"/>
        <c:scaling>
          <c:orientation val="minMax"/>
          <c:max val="1"/>
          <c:min val="0"/>
        </c:scaling>
        <c:axPos val="l"/>
        <c:majorGridlines>
          <c:spPr>
            <a:ln>
              <a:solidFill>
                <a:schemeClr val="bg1">
                  <a:lumMod val="85000"/>
                </a:schemeClr>
              </a:solidFill>
            </a:ln>
          </c:spPr>
        </c:majorGridlines>
        <c:title>
          <c:tx>
            <c:rich>
              <a:bodyPr rot="-5400000" vert="horz"/>
              <a:lstStyle/>
              <a:p>
                <a:pPr>
                  <a:defRPr b="0"/>
                </a:pPr>
                <a:r>
                  <a:rPr lang="en-US" b="0"/>
                  <a:t>System</a:t>
                </a:r>
                <a:r>
                  <a:rPr lang="en-US" b="0" baseline="0"/>
                  <a:t> Availability</a:t>
                </a:r>
                <a:endParaRPr lang="en-US" b="0"/>
              </a:p>
            </c:rich>
          </c:tx>
          <c:layout>
            <c:manualLayout>
              <c:xMode val="edge"/>
              <c:yMode val="edge"/>
              <c:x val="1.7686862249268485E-2"/>
              <c:y val="0.23125272561954083"/>
            </c:manualLayout>
          </c:layout>
        </c:title>
        <c:numFmt formatCode="0.00" sourceLinked="0"/>
        <c:tickLblPos val="nextTo"/>
        <c:crossAx val="106685952"/>
        <c:crosses val="autoZero"/>
        <c:crossBetween val="between"/>
        <c:majorUnit val="0.2"/>
      </c:valAx>
    </c:plotArea>
    <c:legend>
      <c:legendPos val="r"/>
      <c:layout>
        <c:manualLayout>
          <c:xMode val="edge"/>
          <c:yMode val="edge"/>
          <c:x val="0.50202219299593986"/>
          <c:y val="0.17858098335776293"/>
          <c:w val="0.22105544832926274"/>
          <c:h val="0.16743438320210008"/>
        </c:manualLayout>
      </c:layout>
      <c:spPr>
        <a:solidFill>
          <a:sysClr val="window" lastClr="FFFFFF"/>
        </a:solidFill>
      </c:spPr>
    </c:legend>
    <c:plotVisOnly val="1"/>
  </c:chart>
  <c:txPr>
    <a:bodyPr/>
    <a:lstStyle/>
    <a:p>
      <a:pPr>
        <a:defRPr sz="1050">
          <a:latin typeface="Tahoma" pitchFamily="34" charset="0"/>
          <a:cs typeface="Tahoma" pitchFamily="34" charset="0"/>
        </a:defRPr>
      </a:pPr>
      <a:endParaRPr lang="en-US"/>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 Id="rId4"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 Id="rId4" Type="http://schemas.openxmlformats.org/officeDocument/2006/relationships/image" Target="../media/image32.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35.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image" Target="../media/image37.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8CF8FA-E27F-43B2-9E41-DD528302FDCB}" type="datetimeFigureOut">
              <a:rPr lang="en-US" smtClean="0"/>
              <a:pPr/>
              <a:t>6/3/2012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FDE428-B7D9-4794-9D4D-3F1B1D3363E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3FDE428-B7D9-4794-9D4D-3F1B1D3363E8}" type="slidenum">
              <a:rPr lang="en-US" smtClean="0"/>
              <a:pPr/>
              <a:t>12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FDE428-B7D9-4794-9D4D-3F1B1D3363E8}" type="slidenum">
              <a:rPr lang="en-US" smtClean="0"/>
              <a:pPr/>
              <a:t>51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3560" name="Picture 8" descr="abstract aircrafts vector simplistic  / 1680x1050 Wallpaper"/>
          <p:cNvPicPr>
            <a:picLocks noChangeAspect="1" noChangeArrowheads="1"/>
          </p:cNvPicPr>
          <p:nvPr userDrawn="1"/>
        </p:nvPicPr>
        <p:blipFill>
          <a:blip r:embed="rId2" cstate="print">
            <a:lum bright="40000"/>
          </a:blip>
          <a:srcRect r="25000"/>
          <a:stretch>
            <a:fillRect/>
          </a:stretch>
        </p:blipFill>
        <p:spPr bwMode="auto">
          <a:xfrm>
            <a:off x="-1" y="0"/>
            <a:ext cx="9144001" cy="6858000"/>
          </a:xfrm>
          <a:prstGeom prst="rect">
            <a:avLst/>
          </a:prstGeom>
          <a:noFill/>
        </p:spPr>
      </p:pic>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13" name="Rectangle 12"/>
          <p:cNvSpPr/>
          <p:nvPr userDrawn="1"/>
        </p:nvSpPr>
        <p:spPr>
          <a:xfrm>
            <a:off x="0" y="2209800"/>
            <a:ext cx="8458200" cy="1371600"/>
          </a:xfrm>
          <a:prstGeom prst="rect">
            <a:avLst/>
          </a:prstGeom>
          <a:solidFill>
            <a:srgbClr val="00B0F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0" y="2209799"/>
            <a:ext cx="8458200" cy="1371601"/>
          </a:xfrm>
        </p:spPr>
        <p:txBody>
          <a:bodyPr>
            <a:noAutofit/>
          </a:bodyPr>
          <a:lstStyle>
            <a:lvl1pPr>
              <a:defRPr sz="3200" b="1" baseline="0">
                <a:latin typeface="Cambria" pitchFamily="18" charset="0"/>
              </a:defRPr>
            </a:lvl1pPr>
          </a:lstStyle>
          <a:p>
            <a:endParaRPr lang="en-US" dirty="0"/>
          </a:p>
        </p:txBody>
      </p:sp>
      <p:pic>
        <p:nvPicPr>
          <p:cNvPr id="10" name="תמונה 1" descr="F:\Documents\A.D. Achlama Ltd\New\Logo\A.D_Logo.png"/>
          <p:cNvPicPr>
            <a:picLocks noChangeAspect="1"/>
          </p:cNvPicPr>
          <p:nvPr userDrawn="1"/>
        </p:nvPicPr>
        <p:blipFill>
          <a:blip r:embed="rId3" cstate="print">
            <a:duotone>
              <a:schemeClr val="accent5">
                <a:shade val="45000"/>
                <a:satMod val="135000"/>
              </a:schemeClr>
              <a:prstClr val="white"/>
            </a:duotone>
          </a:blip>
          <a:srcRect/>
          <a:stretch>
            <a:fillRect/>
          </a:stretch>
        </p:blipFill>
        <p:spPr bwMode="auto">
          <a:xfrm>
            <a:off x="197709" y="6068865"/>
            <a:ext cx="877329" cy="597409"/>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userDrawn="1"/>
        </p:nvSpPr>
        <p:spPr>
          <a:xfrm>
            <a:off x="0" y="0"/>
            <a:ext cx="9144000" cy="990600"/>
          </a:xfrm>
          <a:prstGeom prst="rect">
            <a:avLst/>
          </a:prstGeom>
          <a:solidFill>
            <a:srgbClr val="00B0F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81000" y="0"/>
            <a:ext cx="8229600" cy="990600"/>
          </a:xfrm>
        </p:spPr>
        <p:txBody>
          <a:bodyPr>
            <a:normAutofit/>
          </a:bodyPr>
          <a:lstStyle>
            <a:lvl1pPr algn="l">
              <a:defRPr sz="3600" b="1">
                <a:solidFill>
                  <a:schemeClr val="bg1"/>
                </a:solidFill>
                <a:effectLst>
                  <a:outerShdw blurRad="38100" dist="38100" dir="2700000" algn="tl">
                    <a:srgbClr val="000000">
                      <a:alpha val="43137"/>
                    </a:srgbClr>
                  </a:outerShdw>
                </a:effectLst>
                <a:latin typeface="Cambria" pitchFamily="18"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295400"/>
            <a:ext cx="8229600" cy="4830763"/>
          </a:xfrm>
        </p:spPr>
        <p:txBody>
          <a:bodyPr>
            <a:normAutofit/>
          </a:bodyPr>
          <a:lstStyle>
            <a:lvl1pP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a:xfrm>
            <a:off x="2285999" y="6356350"/>
            <a:ext cx="4646141" cy="365125"/>
          </a:xfrm>
        </p:spPr>
        <p:txBody>
          <a:bodyPr/>
          <a:lstStyle>
            <a:lvl1pPr>
              <a:defRPr sz="800">
                <a:latin typeface="Arial" pitchFamily="34" charset="0"/>
                <a:cs typeface="Arial" pitchFamily="34" charset="0"/>
              </a:defRPr>
            </a:lvl1pPr>
          </a:lstStyle>
          <a:p>
            <a:r>
              <a:rPr lang="en-US" dirty="0" smtClean="0"/>
              <a:t>OPTIMAL SPARE PARTS ALLOCATION FOR COMPLEX MILITARY SYSTEMS SUBJECT TO PERFORMANCE AND BUDGET CONSTRAINTS USING MONTE CARLO SIMULATION</a:t>
            </a:r>
            <a:endParaRPr lang="en-US" dirty="0"/>
          </a:p>
        </p:txBody>
      </p:sp>
      <p:sp>
        <p:nvSpPr>
          <p:cNvPr id="6" name="Slide Number Placeholder 5"/>
          <p:cNvSpPr>
            <a:spLocks noGrp="1"/>
          </p:cNvSpPr>
          <p:nvPr>
            <p:ph type="sldNum" sz="quarter" idx="12"/>
          </p:nvPr>
        </p:nvSpPr>
        <p:spPr>
          <a:xfrm>
            <a:off x="7315200" y="6356350"/>
            <a:ext cx="1371600" cy="365125"/>
          </a:xfrm>
        </p:spPr>
        <p:txBody>
          <a:bodyPr vert="horz" lIns="91440" tIns="45720" rIns="91440" bIns="45720" rtlCol="0" anchor="ctr"/>
          <a:lstStyle>
            <a:lvl1pPr marL="0" algn="r" defTabSz="914400" rtl="0" eaLnBrk="1" latinLnBrk="0" hangingPunct="1">
              <a:defRPr lang="en-US" sz="1000" kern="1200" smtClean="0">
                <a:solidFill>
                  <a:schemeClr val="tx1">
                    <a:tint val="75000"/>
                  </a:schemeClr>
                </a:solidFill>
                <a:latin typeface="Arial" pitchFamily="34" charset="0"/>
                <a:ea typeface="+mn-ea"/>
                <a:cs typeface="Arial" pitchFamily="34" charset="0"/>
              </a:defRPr>
            </a:lvl1pPr>
          </a:lstStyle>
          <a:p>
            <a:fld id="{B6F15528-21DE-4FAA-801E-634DDDAF4B2B}" type="slidenum">
              <a:rPr lang="en-US" smtClean="0"/>
              <a:pPr/>
              <a:t>‹#›</a:t>
            </a:fld>
            <a:endParaRPr lang="en-US" dirty="0"/>
          </a:p>
        </p:txBody>
      </p:sp>
      <p:sp>
        <p:nvSpPr>
          <p:cNvPr id="9" name="Rectangle 8"/>
          <p:cNvSpPr/>
          <p:nvPr userDrawn="1"/>
        </p:nvSpPr>
        <p:spPr>
          <a:xfrm>
            <a:off x="0" y="990600"/>
            <a:ext cx="9144000" cy="76200"/>
          </a:xfrm>
          <a:prstGeom prst="rect">
            <a:avLst/>
          </a:prstGeom>
          <a:solidFill>
            <a:schemeClr val="tx1">
              <a:lumMod val="75000"/>
              <a:lumOff val="2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תמונה 1" descr="F:\Documents\A.D. Achlama Ltd\New\Logo\A.D_Logo.png"/>
          <p:cNvPicPr>
            <a:picLocks noChangeAspect="1"/>
          </p:cNvPicPr>
          <p:nvPr userDrawn="1"/>
        </p:nvPicPr>
        <p:blipFill>
          <a:blip r:embed="rId2" cstate="print">
            <a:duotone>
              <a:schemeClr val="accent5">
                <a:shade val="45000"/>
                <a:satMod val="135000"/>
              </a:schemeClr>
              <a:prstClr val="white"/>
            </a:duotone>
          </a:blip>
          <a:srcRect/>
          <a:stretch>
            <a:fillRect/>
          </a:stretch>
        </p:blipFill>
        <p:spPr bwMode="auto">
          <a:xfrm>
            <a:off x="461625" y="6314304"/>
            <a:ext cx="625770" cy="426112"/>
          </a:xfrm>
          <a:prstGeom prst="rect">
            <a:avLst/>
          </a:prstGeom>
          <a:noFill/>
          <a:ln w="9525">
            <a:noFill/>
            <a:miter lim="800000"/>
            <a:headEnd/>
            <a:tailEnd/>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OPTIMAL SPARE PARTS ALLOCATION FOR COMPLEX MILITARY SYSTEMS SUBJECT TO PERFORMANCE AND BUDGET CONSTRAINTS USING MONTE CARLO SIMULATION</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7.jpeg"/><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7.bin"/><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oleObject" Target="../embeddings/oleObject12.bin"/><Relationship Id="rId4" Type="http://schemas.openxmlformats.org/officeDocument/2006/relationships/oleObject" Target="../embeddings/oleObject11.bin"/></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 Target="slide1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15.bin"/></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oleObject" Target="../embeddings/oleObject18.bin"/><Relationship Id="rId4" Type="http://schemas.openxmlformats.org/officeDocument/2006/relationships/oleObject" Target="../embeddings/oleObject17.bin"/></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22.bin"/><Relationship Id="rId5" Type="http://schemas.openxmlformats.org/officeDocument/2006/relationships/oleObject" Target="../embeddings/oleObject21.bin"/><Relationship Id="rId4" Type="http://schemas.openxmlformats.org/officeDocument/2006/relationships/oleObject" Target="../embeddings/oleObject20.bin"/></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oleObject24.bin"/></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26.bin"/></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oleObject" Target="../embeddings/oleObject28.bin"/></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32.x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3070" y="2590800"/>
            <a:ext cx="8095129" cy="990600"/>
          </a:xfrm>
        </p:spPr>
        <p:txBody>
          <a:bodyPr/>
          <a:lstStyle/>
          <a:p>
            <a:pPr algn="l"/>
            <a:r>
              <a:rPr lang="en-US" sz="2000" dirty="0" smtClean="0">
                <a:solidFill>
                  <a:schemeClr val="bg1"/>
                </a:solidFill>
                <a:effectLst>
                  <a:outerShdw blurRad="38100" dist="38100" dir="2700000" algn="tl">
                    <a:srgbClr val="000000">
                      <a:alpha val="43137"/>
                    </a:srgbClr>
                  </a:outerShdw>
                </a:effectLst>
              </a:rPr>
              <a:t>“</a:t>
            </a:r>
            <a:r>
              <a:rPr lang="en-US" sz="2000" dirty="0" smtClean="0"/>
              <a:t>OPTIMAL SPARE PARTS ALLOCATION FOR COMPLEX MILITARY SYSTEMS SUBJECT TO PERFORMANCE AND BUDGET CONSTRAINTS USING MONTE CARLO SIMULATION</a:t>
            </a:r>
            <a:r>
              <a:rPr lang="en-US" sz="2000" dirty="0" smtClean="0">
                <a:solidFill>
                  <a:schemeClr val="bg1"/>
                </a:solidFill>
                <a:effectLst>
                  <a:outerShdw blurRad="38100" dist="38100" dir="2700000" algn="tl">
                    <a:srgbClr val="000000">
                      <a:alpha val="43137"/>
                    </a:srgbClr>
                  </a:outerShdw>
                </a:effectLst>
              </a:rPr>
              <a:t>”</a:t>
            </a:r>
            <a:br>
              <a:rPr lang="en-US" sz="2000" dirty="0" smtClean="0">
                <a:solidFill>
                  <a:schemeClr val="bg1"/>
                </a:solidFill>
                <a:effectLst>
                  <a:outerShdw blurRad="38100" dist="38100" dir="2700000" algn="tl">
                    <a:srgbClr val="000000">
                      <a:alpha val="43137"/>
                    </a:srgbClr>
                  </a:outerShdw>
                </a:effectLst>
              </a:rPr>
            </a:br>
            <a:endParaRPr lang="en-US" sz="2000" dirty="0">
              <a:solidFill>
                <a:schemeClr val="bg1"/>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4061009" y="3805519"/>
            <a:ext cx="2716309" cy="430306"/>
          </a:xfrm>
        </p:spPr>
        <p:txBody>
          <a:bodyPr>
            <a:noAutofit/>
          </a:bodyPr>
          <a:lstStyle/>
          <a:p>
            <a:pPr algn="l"/>
            <a:r>
              <a:rPr lang="en-US" sz="1800" b="1" dirty="0" err="1" smtClean="0">
                <a:solidFill>
                  <a:schemeClr val="tx1"/>
                </a:solidFill>
                <a:latin typeface="Cambria" pitchFamily="18" charset="0"/>
                <a:cs typeface="Arial" pitchFamily="34" charset="0"/>
              </a:rPr>
              <a:t>Stas</a:t>
            </a:r>
            <a:r>
              <a:rPr lang="en-US" sz="1800" b="1" dirty="0" smtClean="0">
                <a:solidFill>
                  <a:schemeClr val="tx1"/>
                </a:solidFill>
                <a:latin typeface="Cambria" pitchFamily="18" charset="0"/>
                <a:cs typeface="Arial" pitchFamily="34" charset="0"/>
              </a:rPr>
              <a:t> Khoroshevsky</a:t>
            </a:r>
            <a:endParaRPr lang="en-US" sz="1800" dirty="0">
              <a:solidFill>
                <a:schemeClr val="tx1"/>
              </a:solidFill>
              <a:latin typeface="Cambria" pitchFamily="18" charset="0"/>
              <a:cs typeface="Arial" pitchFamily="34" charset="0"/>
            </a:endParaRPr>
          </a:p>
        </p:txBody>
      </p:sp>
      <p:sp>
        <p:nvSpPr>
          <p:cNvPr id="6" name="TextBox 5"/>
          <p:cNvSpPr txBox="1"/>
          <p:nvPr/>
        </p:nvSpPr>
        <p:spPr>
          <a:xfrm>
            <a:off x="255494" y="242047"/>
            <a:ext cx="4208930" cy="369332"/>
          </a:xfrm>
          <a:prstGeom prst="rect">
            <a:avLst/>
          </a:prstGeom>
          <a:noFill/>
        </p:spPr>
        <p:txBody>
          <a:bodyPr wrap="square" rtlCol="0">
            <a:spAutoFit/>
          </a:bodyPr>
          <a:lstStyle/>
          <a:p>
            <a:r>
              <a:rPr lang="en-US" b="1" dirty="0" smtClean="0">
                <a:latin typeface="Cambria" pitchFamily="18" charset="0"/>
              </a:rPr>
              <a:t>ORSIS 2012</a:t>
            </a:r>
            <a:endParaRPr lang="en-US" b="1" dirty="0">
              <a:latin typeface="Cambria" pitchFamily="18" charset="0"/>
            </a:endParaRPr>
          </a:p>
        </p:txBody>
      </p:sp>
      <p:sp>
        <p:nvSpPr>
          <p:cNvPr id="7" name="Subtitle 2"/>
          <p:cNvSpPr txBox="1">
            <a:spLocks/>
          </p:cNvSpPr>
          <p:nvPr/>
        </p:nvSpPr>
        <p:spPr>
          <a:xfrm>
            <a:off x="4047565" y="4347879"/>
            <a:ext cx="4908176" cy="681321"/>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en-US" sz="1600" b="0" i="0" u="none" strike="noStrike" kern="1200" cap="none" spc="0" normalizeH="0" baseline="0" noProof="0" dirty="0" smtClean="0">
                <a:ln>
                  <a:noFill/>
                </a:ln>
                <a:solidFill>
                  <a:schemeClr val="tx1"/>
                </a:solidFill>
                <a:effectLst/>
                <a:uLnTx/>
                <a:uFillTx/>
                <a:latin typeface="Cambria" pitchFamily="18" charset="0"/>
                <a:ea typeface="+mn-ea"/>
                <a:cs typeface="Arial" pitchFamily="34" charset="0"/>
              </a:rPr>
              <a:t>Senior OR Analyst</a:t>
            </a:r>
            <a:r>
              <a:rPr kumimoji="0" lang="en-US" sz="1600" b="0" i="0" u="none" strike="noStrike" kern="1200" cap="none" spc="0" normalizeH="0" noProof="0" dirty="0" smtClean="0">
                <a:ln>
                  <a:noFill/>
                </a:ln>
                <a:solidFill>
                  <a:schemeClr val="tx1"/>
                </a:solidFill>
                <a:effectLst/>
                <a:uLnTx/>
                <a:uFillTx/>
                <a:latin typeface="Cambria" pitchFamily="18" charset="0"/>
                <a:ea typeface="+mn-ea"/>
                <a:cs typeface="Arial" pitchFamily="34" charset="0"/>
              </a:rPr>
              <a:t> at </a:t>
            </a:r>
            <a:r>
              <a:rPr kumimoji="0" lang="en-US" sz="1600" b="0" i="0" u="none" strike="noStrike" kern="1200" cap="none" spc="0" normalizeH="0" noProof="0" dirty="0" err="1" smtClean="0">
                <a:ln>
                  <a:noFill/>
                </a:ln>
                <a:solidFill>
                  <a:schemeClr val="tx1"/>
                </a:solidFill>
                <a:effectLst/>
                <a:uLnTx/>
                <a:uFillTx/>
                <a:latin typeface="Cambria" pitchFamily="18" charset="0"/>
                <a:ea typeface="+mn-ea"/>
                <a:cs typeface="Arial" pitchFamily="34" charset="0"/>
              </a:rPr>
              <a:t>A.D.Achlama</a:t>
            </a:r>
            <a:r>
              <a:rPr kumimoji="0" lang="en-US" sz="1600" b="0" i="0" u="none" strike="noStrike" kern="1200" cap="none" spc="0" normalizeH="0" noProof="0" dirty="0" smtClean="0">
                <a:ln>
                  <a:noFill/>
                </a:ln>
                <a:solidFill>
                  <a:schemeClr val="tx1"/>
                </a:solidFill>
                <a:effectLst/>
                <a:uLnTx/>
                <a:uFillTx/>
                <a:latin typeface="Cambria" pitchFamily="18" charset="0"/>
                <a:ea typeface="+mn-ea"/>
                <a:cs typeface="Arial" pitchFamily="34" charset="0"/>
              </a:rPr>
              <a:t> Ltd.</a:t>
            </a:r>
            <a:endParaRPr kumimoji="0" lang="en-US" sz="1600" b="0" i="0" u="none" strike="noStrike" kern="1200" cap="none" spc="0" normalizeH="0" baseline="0" noProof="0" dirty="0" smtClean="0">
              <a:ln>
                <a:noFill/>
              </a:ln>
              <a:solidFill>
                <a:schemeClr val="tx1"/>
              </a:solidFill>
              <a:effectLst/>
              <a:uLnTx/>
              <a:uFillTx/>
              <a:latin typeface="Cambria" pitchFamily="18" charset="0"/>
              <a:ea typeface="+mn-ea"/>
              <a:cs typeface="Arial" pitchFamily="34" charset="0"/>
            </a:endParaRP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1600" b="0" i="0" u="none" strike="noStrike" kern="1200" cap="none" spc="0" normalizeH="0" baseline="0" noProof="0" dirty="0" smtClean="0">
                <a:ln>
                  <a:noFill/>
                </a:ln>
                <a:solidFill>
                  <a:schemeClr val="tx1"/>
                </a:solidFill>
                <a:effectLst/>
                <a:uLnTx/>
                <a:uFillTx/>
                <a:latin typeface="Cambria" pitchFamily="18" charset="0"/>
                <a:ea typeface="+mn-ea"/>
                <a:cs typeface="Arial" pitchFamily="34" charset="0"/>
              </a:rPr>
              <a:t>stas@ad-achlama.com</a:t>
            </a:r>
            <a:endParaRPr kumimoji="0" lang="en-US" sz="1600" b="0" i="0" u="none" strike="noStrike" kern="1200" cap="none" spc="0" normalizeH="0" baseline="0" noProof="0" dirty="0">
              <a:ln>
                <a:noFill/>
              </a:ln>
              <a:solidFill>
                <a:schemeClr val="tx1"/>
              </a:solidFill>
              <a:effectLst/>
              <a:uLnTx/>
              <a:uFillTx/>
              <a:latin typeface="Cambria" pitchFamily="18" charset="0"/>
              <a:ea typeface="+mn-ea"/>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of Contents</a:t>
            </a:r>
            <a:endParaRPr lang="en-US" dirty="0"/>
          </a:p>
        </p:txBody>
      </p:sp>
      <p:sp>
        <p:nvSpPr>
          <p:cNvPr id="3" name="Content Placeholder 2"/>
          <p:cNvSpPr>
            <a:spLocks noGrp="1"/>
          </p:cNvSpPr>
          <p:nvPr>
            <p:ph idx="1"/>
          </p:nvPr>
        </p:nvSpPr>
        <p:spPr/>
        <p:txBody>
          <a:bodyPr>
            <a:normAutofit/>
          </a:bodyPr>
          <a:lstStyle/>
          <a:p>
            <a:pPr>
              <a:lnSpc>
                <a:spcPct val="150000"/>
              </a:lnSpc>
            </a:pPr>
            <a:r>
              <a:rPr lang="en-US" sz="2400" dirty="0" smtClean="0"/>
              <a:t>Introduction</a:t>
            </a:r>
          </a:p>
          <a:p>
            <a:pPr>
              <a:lnSpc>
                <a:spcPct val="150000"/>
              </a:lnSpc>
            </a:pPr>
            <a:r>
              <a:rPr lang="en-US" sz="2400" dirty="0" smtClean="0"/>
              <a:t>Problem </a:t>
            </a:r>
            <a:r>
              <a:rPr lang="en-US" sz="2400" dirty="0" smtClean="0"/>
              <a:t>Formulation</a:t>
            </a:r>
          </a:p>
          <a:p>
            <a:pPr>
              <a:lnSpc>
                <a:spcPct val="150000"/>
              </a:lnSpc>
            </a:pPr>
            <a:r>
              <a:rPr lang="en-US" sz="2400" dirty="0" smtClean="0"/>
              <a:t>Optimization </a:t>
            </a:r>
            <a:r>
              <a:rPr lang="en-US" sz="2400" dirty="0" smtClean="0"/>
              <a:t>Techniques</a:t>
            </a:r>
          </a:p>
          <a:p>
            <a:pPr lvl="1">
              <a:lnSpc>
                <a:spcPct val="150000"/>
              </a:lnSpc>
            </a:pPr>
            <a:r>
              <a:rPr lang="en-US" sz="2000" dirty="0" smtClean="0"/>
              <a:t>METRIC</a:t>
            </a:r>
          </a:p>
          <a:p>
            <a:pPr lvl="1">
              <a:lnSpc>
                <a:spcPct val="150000"/>
              </a:lnSpc>
            </a:pPr>
            <a:r>
              <a:rPr lang="en-US" sz="2000" dirty="0" smtClean="0"/>
              <a:t>Genetic Algorithms</a:t>
            </a:r>
          </a:p>
          <a:p>
            <a:pPr>
              <a:lnSpc>
                <a:spcPct val="150000"/>
              </a:lnSpc>
            </a:pPr>
            <a:r>
              <a:rPr lang="en-US" sz="2400" b="1" dirty="0" smtClean="0">
                <a:effectLst/>
              </a:rPr>
              <a:t>Hybrid </a:t>
            </a:r>
            <a:r>
              <a:rPr lang="en-US" sz="2400" b="1" dirty="0" smtClean="0">
                <a:effectLst/>
              </a:rPr>
              <a:t>Marginal Method</a:t>
            </a:r>
          </a:p>
          <a:p>
            <a:pPr>
              <a:lnSpc>
                <a:spcPct val="150000"/>
              </a:lnSpc>
            </a:pPr>
            <a:r>
              <a:rPr lang="en-US" sz="2400" dirty="0" smtClean="0"/>
              <a:t>Numerical </a:t>
            </a:r>
            <a:r>
              <a:rPr lang="en-US" sz="2400" dirty="0" smtClean="0"/>
              <a:t>Example</a:t>
            </a:r>
          </a:p>
          <a:p>
            <a:pPr>
              <a:lnSpc>
                <a:spcPct val="150000"/>
              </a:lnSpc>
            </a:pPr>
            <a:r>
              <a:rPr lang="en-US" sz="2400" dirty="0" smtClean="0"/>
              <a:t>Summary </a:t>
            </a:r>
            <a:r>
              <a:rPr lang="en-US" sz="2400" dirty="0" smtClean="0"/>
              <a:t>&amp; Conclusions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dirty="0"/>
          </a:p>
        </p:txBody>
      </p:sp>
      <p:sp>
        <p:nvSpPr>
          <p:cNvPr id="5" name="Footer Placeholder 4"/>
          <p:cNvSpPr>
            <a:spLocks noGrp="1"/>
          </p:cNvSpPr>
          <p:nvPr>
            <p:ph type="ftr" sz="quarter" idx="11"/>
          </p:nvPr>
        </p:nvSpPr>
        <p:spPr/>
        <p:txBody>
          <a:bodyPr/>
          <a:lstStyle/>
          <a:p>
            <a:r>
              <a:rPr lang="en-US" dirty="0" smtClean="0"/>
              <a:t>OPTIMAL SPARE PARTS ALLOCATION FOR COMPLEX MILITARY SYSTEMS SUBJECT TO PERFORMANCE AND BUDGET CONSTRAINTS USING MONTE CARLO SIMULATION</a:t>
            </a:r>
            <a:endParaRPr lang="en-US" dirty="0"/>
          </a:p>
        </p:txBody>
      </p:sp>
      <p:pic>
        <p:nvPicPr>
          <p:cNvPr id="7172" name="Picture 4" descr="http://www.scottishbooktrust.com/files/shared/children_yps_blog/books-pile.jpg"/>
          <p:cNvPicPr>
            <a:picLocks noChangeAspect="1" noChangeArrowheads="1"/>
          </p:cNvPicPr>
          <p:nvPr/>
        </p:nvPicPr>
        <p:blipFill>
          <a:blip r:embed="rId2" cstate="print"/>
          <a:srcRect/>
          <a:stretch>
            <a:fillRect/>
          </a:stretch>
        </p:blipFill>
        <p:spPr bwMode="auto">
          <a:xfrm>
            <a:off x="7368988" y="3918149"/>
            <a:ext cx="1521572" cy="2308959"/>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Autofit/>
          </a:bodyPr>
          <a:lstStyle/>
          <a:p>
            <a:pPr algn="just"/>
            <a:r>
              <a:rPr lang="en-US" sz="2000" dirty="0" smtClean="0"/>
              <a:t>For many industrial and defense organizations, systems availability is one of the major concerns and spares provisioning plays an important role to ensure the desired availability. </a:t>
            </a:r>
          </a:p>
          <a:p>
            <a:pPr algn="just"/>
            <a:endParaRPr lang="en-US" sz="2000" dirty="0" smtClean="0"/>
          </a:p>
          <a:p>
            <a:pPr algn="just"/>
            <a:r>
              <a:rPr lang="en-US" sz="2000" dirty="0" smtClean="0"/>
              <a:t>As the availability is almost always an increasing function of spare parts it is possible to achieve higher availability by allocating more spares. This, however, means more spares provisioning and holding costs, storage space, etc. </a:t>
            </a:r>
          </a:p>
          <a:p>
            <a:pPr algn="just"/>
            <a:endParaRPr lang="en-US" sz="2000" dirty="0" smtClean="0"/>
          </a:p>
          <a:p>
            <a:pPr algn="just"/>
            <a:r>
              <a:rPr lang="en-US" sz="2000" dirty="0" smtClean="0"/>
              <a:t>Therefore, for large, multi-component systems like aircrafts or industrial production plants the decision of how many spares to keep in each storage is a matter of great signiﬁcance with substantial impact on the system life cycle cost. </a:t>
            </a:r>
            <a:r>
              <a:rPr lang="en-US" sz="1800" dirty="0" smtClean="0"/>
              <a:t>[</a:t>
            </a:r>
            <a:r>
              <a:rPr lang="en-US" sz="1800" dirty="0" smtClean="0">
                <a:latin typeface="Cambria" pitchFamily="18" charset="0"/>
              </a:rPr>
              <a:t>Kumar &amp; </a:t>
            </a:r>
            <a:r>
              <a:rPr lang="en-US" sz="1800" dirty="0" err="1" smtClean="0">
                <a:latin typeface="Cambria" pitchFamily="18" charset="0"/>
              </a:rPr>
              <a:t>Knezevic</a:t>
            </a:r>
            <a:r>
              <a:rPr lang="en-US" sz="1800" dirty="0" smtClean="0">
                <a:latin typeface="Cambria" pitchFamily="18" charset="0"/>
              </a:rPr>
              <a:t>, 1998</a:t>
            </a:r>
            <a:r>
              <a:rPr lang="en-US" sz="1800" dirty="0" smtClean="0"/>
              <a:t>]</a:t>
            </a:r>
            <a:endParaRPr lang="en-US" sz="2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dirty="0"/>
          </a:p>
        </p:txBody>
      </p:sp>
      <p:sp>
        <p:nvSpPr>
          <p:cNvPr id="5" name="Footer Placeholder 4"/>
          <p:cNvSpPr>
            <a:spLocks noGrp="1"/>
          </p:cNvSpPr>
          <p:nvPr>
            <p:ph type="ftr" sz="quarter" idx="11"/>
          </p:nvPr>
        </p:nvSpPr>
        <p:spPr/>
        <p:txBody>
          <a:bodyPr/>
          <a:lstStyle/>
          <a:p>
            <a:r>
              <a:rPr lang="en-US" dirty="0" smtClean="0"/>
              <a:t>OPTIMAL SPARE PARTS ALLOCATION FOR COMPLEX MILITARY SYSTEMS SUBJECT TO PERFORMANCE AND BUDGET CONSTRAINTS USING MONTE CARLO SIMULATION</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(Cont’d)</a:t>
            </a:r>
            <a:endParaRPr lang="en-US" dirty="0"/>
          </a:p>
        </p:txBody>
      </p:sp>
      <p:sp>
        <p:nvSpPr>
          <p:cNvPr id="3" name="Content Placeholder 2"/>
          <p:cNvSpPr>
            <a:spLocks noGrp="1"/>
          </p:cNvSpPr>
          <p:nvPr>
            <p:ph idx="1"/>
          </p:nvPr>
        </p:nvSpPr>
        <p:spPr/>
        <p:txBody>
          <a:bodyPr>
            <a:noAutofit/>
          </a:bodyPr>
          <a:lstStyle/>
          <a:p>
            <a:pPr algn="just"/>
            <a:r>
              <a:rPr lang="en-US" sz="1600" dirty="0" smtClean="0"/>
              <a:t>A considerable effort was done in the past to address the problem of determining the optimal spare parts mix using classical optimization methods like gradient methods, dynamic, integer, mixed integer and non-linear programming </a:t>
            </a:r>
            <a:r>
              <a:rPr lang="en-US" sz="1600" dirty="0" smtClean="0">
                <a:latin typeface="Cambria" pitchFamily="18" charset="0"/>
              </a:rPr>
              <a:t>[Kumar &amp; </a:t>
            </a:r>
            <a:r>
              <a:rPr lang="en-US" sz="1600" dirty="0" err="1" smtClean="0">
                <a:latin typeface="Cambria" pitchFamily="18" charset="0"/>
              </a:rPr>
              <a:t>Knezevic</a:t>
            </a:r>
            <a:r>
              <a:rPr lang="en-US" sz="1600" dirty="0" smtClean="0">
                <a:latin typeface="Cambria" pitchFamily="18" charset="0"/>
              </a:rPr>
              <a:t>, 1997-98; </a:t>
            </a:r>
            <a:r>
              <a:rPr lang="en-US" sz="1600" dirty="0" err="1" smtClean="0">
                <a:latin typeface="Cambria" pitchFamily="18" charset="0"/>
              </a:rPr>
              <a:t>Messinger</a:t>
            </a:r>
            <a:r>
              <a:rPr lang="en-US" sz="1600" dirty="0" smtClean="0">
                <a:latin typeface="Cambria" pitchFamily="18" charset="0"/>
              </a:rPr>
              <a:t> &amp; </a:t>
            </a:r>
            <a:r>
              <a:rPr lang="en-US" sz="1600" dirty="0" err="1" smtClean="0">
                <a:latin typeface="Cambria" pitchFamily="18" charset="0"/>
              </a:rPr>
              <a:t>Shooman</a:t>
            </a:r>
            <a:r>
              <a:rPr lang="en-US" sz="1600" dirty="0" smtClean="0">
                <a:latin typeface="Cambria" pitchFamily="18" charset="0"/>
              </a:rPr>
              <a:t> 1970; </a:t>
            </a:r>
            <a:r>
              <a:rPr lang="en-US" sz="1600" dirty="0" err="1" smtClean="0">
                <a:latin typeface="Cambria" pitchFamily="18" charset="0"/>
              </a:rPr>
              <a:t>Burton&amp;Howard</a:t>
            </a:r>
            <a:r>
              <a:rPr lang="en-US" sz="1600" dirty="0" smtClean="0">
                <a:latin typeface="Cambria" pitchFamily="18" charset="0"/>
              </a:rPr>
              <a:t> 1971]. </a:t>
            </a:r>
          </a:p>
          <a:p>
            <a:pPr algn="just"/>
            <a:endParaRPr lang="en-US" sz="1600" dirty="0" smtClean="0"/>
          </a:p>
          <a:p>
            <a:pPr algn="just"/>
            <a:r>
              <a:rPr lang="en-US" sz="1600" dirty="0" smtClean="0"/>
              <a:t>Other methods define and utilize various “METRIC” models and their extensions based on the concept of the expected backorder (EBO) </a:t>
            </a:r>
            <a:r>
              <a:rPr lang="en-US" sz="1600" dirty="0" smtClean="0">
                <a:latin typeface="Cambria" pitchFamily="18" charset="0"/>
              </a:rPr>
              <a:t>[Sherbrooke, Slay, Graves et al</a:t>
            </a:r>
            <a:r>
              <a:rPr lang="en-US" sz="1600" dirty="0" smtClean="0"/>
              <a:t>].</a:t>
            </a:r>
          </a:p>
          <a:p>
            <a:pPr algn="just"/>
            <a:endParaRPr lang="en-US" sz="1600" dirty="0" smtClean="0"/>
          </a:p>
          <a:p>
            <a:pPr algn="just"/>
            <a:r>
              <a:rPr lang="en-US" sz="1600" dirty="0" smtClean="0"/>
              <a:t>Unfortunately, such techniques typically entail the use of simpliﬁed models involving numerous analytic approximations of the system performance, while the complexity of modern systems require a realistic model. </a:t>
            </a:r>
          </a:p>
          <a:p>
            <a:pPr algn="just"/>
            <a:endParaRPr lang="en-US" sz="1600" dirty="0" smtClean="0"/>
          </a:p>
          <a:p>
            <a:pPr algn="just"/>
            <a:r>
              <a:rPr lang="en-US" sz="1600" dirty="0" smtClean="0"/>
              <a:t>Such models involve complex logical relations between components, aging and interactions which require the use of the Monte Carlo method </a:t>
            </a:r>
            <a:r>
              <a:rPr lang="en-US" sz="1600" dirty="0" smtClean="0">
                <a:latin typeface="Cambria" pitchFamily="18" charset="0"/>
              </a:rPr>
              <a:t>[</a:t>
            </a:r>
            <a:r>
              <a:rPr lang="he-IL" sz="1600" dirty="0" smtClean="0">
                <a:latin typeface="Cambria" pitchFamily="18" charset="0"/>
              </a:rPr>
              <a:t>‎</a:t>
            </a:r>
            <a:r>
              <a:rPr lang="en-US" sz="1600" dirty="0" smtClean="0">
                <a:latin typeface="Cambria" pitchFamily="18" charset="0"/>
              </a:rPr>
              <a:t>Dubi et al.]</a:t>
            </a:r>
            <a:endParaRPr lang="en-US" sz="1600" dirty="0">
              <a:latin typeface="Cambria" pitchFamily="18" charset="0"/>
            </a:endParaRPr>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(Cont’d)</a:t>
            </a:r>
            <a:endParaRPr lang="en-US" dirty="0"/>
          </a:p>
        </p:txBody>
      </p:sp>
      <p:sp>
        <p:nvSpPr>
          <p:cNvPr id="3" name="Content Placeholder 2"/>
          <p:cNvSpPr>
            <a:spLocks noGrp="1"/>
          </p:cNvSpPr>
          <p:nvPr>
            <p:ph idx="1"/>
          </p:nvPr>
        </p:nvSpPr>
        <p:spPr/>
        <p:txBody>
          <a:bodyPr>
            <a:noAutofit/>
          </a:bodyPr>
          <a:lstStyle/>
          <a:p>
            <a:pPr algn="just"/>
            <a:r>
              <a:rPr lang="en-US" sz="2000" dirty="0" smtClean="0"/>
              <a:t>Although the Monte Carlo method enables realistic and reliable models analysis, it may not be suitable for performing optimization, since in order to find the optimal spare allocation a single Monte Carlo simulation should be performed for each of the potential allocation alternatives, which form a huge search space even in simple cases. </a:t>
            </a:r>
          </a:p>
          <a:p>
            <a:pPr algn="just"/>
            <a:endParaRPr lang="en-US" sz="2000" dirty="0" smtClean="0"/>
          </a:p>
          <a:p>
            <a:pPr algn="just"/>
            <a:r>
              <a:rPr lang="en-US" sz="2000" dirty="0" smtClean="0"/>
              <a:t>This search space forces one to resort to a method capable of finding a near-optimal solution by efficiently spanning the search space and thus other works propose coupling the Monte Carlo method with various meta-heuristic optimization techniques, mainly Genetic Algorithms (GA) </a:t>
            </a:r>
            <a:r>
              <a:rPr lang="en-US" sz="1800" dirty="0" smtClean="0">
                <a:latin typeface="Cambria" pitchFamily="18" charset="0"/>
              </a:rPr>
              <a:t>[</a:t>
            </a:r>
            <a:r>
              <a:rPr lang="he-IL" sz="1800" dirty="0" smtClean="0">
                <a:latin typeface="Cambria" pitchFamily="18" charset="0"/>
              </a:rPr>
              <a:t>‎</a:t>
            </a:r>
            <a:r>
              <a:rPr lang="en-US" sz="1800" dirty="0" err="1" smtClean="0">
                <a:latin typeface="Cambria" pitchFamily="18" charset="0"/>
              </a:rPr>
              <a:t>Zio</a:t>
            </a:r>
            <a:r>
              <a:rPr lang="en-US" sz="1800" dirty="0" smtClean="0">
                <a:latin typeface="Cambria" pitchFamily="18" charset="0"/>
              </a:rPr>
              <a:t> et al.]</a:t>
            </a:r>
            <a:endParaRPr lang="en-US" sz="2000" dirty="0">
              <a:latin typeface="Cambria"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dirty="0"/>
          </a:p>
        </p:txBody>
      </p:sp>
      <p:sp>
        <p:nvSpPr>
          <p:cNvPr id="5" name="Footer Placeholder 4"/>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(Cont’d)</a:t>
            </a:r>
            <a:endParaRPr lang="en-US" dirty="0"/>
          </a:p>
        </p:txBody>
      </p:sp>
      <p:sp>
        <p:nvSpPr>
          <p:cNvPr id="3" name="Content Placeholder 2"/>
          <p:cNvSpPr>
            <a:spLocks noGrp="1"/>
          </p:cNvSpPr>
          <p:nvPr>
            <p:ph idx="1"/>
          </p:nvPr>
        </p:nvSpPr>
        <p:spPr/>
        <p:txBody>
          <a:bodyPr>
            <a:noAutofit/>
          </a:bodyPr>
          <a:lstStyle/>
          <a:p>
            <a:pPr algn="just"/>
            <a:r>
              <a:rPr lang="en-US" sz="2000" dirty="0" smtClean="0"/>
              <a:t>These methods can be useful in medium scale applications to obtain “near optimum” solutions at reasonable computational effort. However the coupled approach is not feasible for large scale applications because it can require a large number of Monte Carlo simulations. </a:t>
            </a:r>
          </a:p>
          <a:p>
            <a:pPr algn="just"/>
            <a:endParaRPr lang="en-US" sz="2000" dirty="0" smtClean="0"/>
          </a:p>
          <a:p>
            <a:pPr algn="just"/>
            <a:endParaRPr lang="en-US" sz="2000" dirty="0" smtClean="0"/>
          </a:p>
          <a:p>
            <a:pPr algn="just"/>
            <a:r>
              <a:rPr lang="en-US" sz="2000" dirty="0" smtClean="0"/>
              <a:t>To overcome the above difficulty a hybrid Monte Carlo optimization method with analytic interpolation was proposed by </a:t>
            </a:r>
            <a:r>
              <a:rPr lang="he-IL" sz="2000" dirty="0" smtClean="0"/>
              <a:t>‎</a:t>
            </a:r>
            <a:r>
              <a:rPr lang="en-US" sz="1800" dirty="0" smtClean="0">
                <a:latin typeface="Cambria" pitchFamily="18" charset="0"/>
              </a:rPr>
              <a:t>Dubi, 2000-2003</a:t>
            </a:r>
            <a:r>
              <a:rPr lang="en-US" sz="2000" dirty="0" smtClean="0"/>
              <a:t>. This method significantly reduces the required number of Monte Carlo calculations by using an analytic approximation for the surface of performance as function of spare parts allocation. </a:t>
            </a:r>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Formulation</a:t>
            </a:r>
            <a:endParaRPr lang="en-US" dirty="0"/>
          </a:p>
        </p:txBody>
      </p:sp>
      <p:sp>
        <p:nvSpPr>
          <p:cNvPr id="3" name="Content Placeholder 2"/>
          <p:cNvSpPr>
            <a:spLocks noGrp="1"/>
          </p:cNvSpPr>
          <p:nvPr>
            <p:ph idx="1"/>
          </p:nvPr>
        </p:nvSpPr>
        <p:spPr/>
        <p:txBody>
          <a:bodyPr>
            <a:normAutofit/>
          </a:bodyPr>
          <a:lstStyle/>
          <a:p>
            <a:pPr algn="just"/>
            <a:r>
              <a:rPr lang="en-US" sz="2000" dirty="0" smtClean="0"/>
              <a:t>The logistic envelope is a set of resources and support functions that maintain the system’s and support its operation. This involves in general the spare parts storages for replacement of failed components, repair teams, repair facilities, diagnostic equipment etc.</a:t>
            </a:r>
            <a:endParaRPr lang="en-US" sz="2000"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7</a:t>
            </a:fld>
            <a:endParaRPr lang="en-US"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25" name="Object 1"/>
          <p:cNvGraphicFramePr>
            <a:graphicFrameLocks noChangeAspect="1"/>
          </p:cNvGraphicFramePr>
          <p:nvPr/>
        </p:nvGraphicFramePr>
        <p:xfrm>
          <a:off x="1219200" y="3263348"/>
          <a:ext cx="6921500" cy="2527852"/>
        </p:xfrm>
        <a:graphic>
          <a:graphicData uri="http://schemas.openxmlformats.org/presentationml/2006/ole">
            <p:oleObj spid="_x0000_s1025" name="Visio" r:id="rId3" imgW="4498848" imgH="1592580" progId="Visio.Drawing.11">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Formulation (Cont’d)</a:t>
            </a:r>
            <a:endParaRPr lang="en-US" dirty="0"/>
          </a:p>
        </p:txBody>
      </p:sp>
      <p:sp>
        <p:nvSpPr>
          <p:cNvPr id="3" name="Content Placeholder 2"/>
          <p:cNvSpPr>
            <a:spLocks noGrp="1"/>
          </p:cNvSpPr>
          <p:nvPr>
            <p:ph idx="1"/>
          </p:nvPr>
        </p:nvSpPr>
        <p:spPr/>
        <p:txBody>
          <a:bodyPr>
            <a:noAutofit/>
          </a:bodyPr>
          <a:lstStyle/>
          <a:p>
            <a:pPr marL="0" indent="0" algn="just">
              <a:buNone/>
            </a:pPr>
            <a:r>
              <a:rPr lang="en-US" sz="2000" dirty="0" smtClean="0"/>
              <a:t>We seek a set of resources that will guarantee that the system performance exceeds a threshold value      at the smallest possible cost of all resources :</a:t>
            </a:r>
          </a:p>
          <a:p>
            <a:pPr marL="0" indent="0" algn="just">
              <a:buNone/>
            </a:pPr>
            <a:endParaRPr lang="en-US" sz="2000" dirty="0" smtClean="0"/>
          </a:p>
          <a:p>
            <a:pPr marL="0" indent="0" algn="just">
              <a:buNone/>
            </a:pPr>
            <a:endParaRPr lang="en-US" sz="2000" dirty="0" smtClean="0"/>
          </a:p>
          <a:p>
            <a:pPr marL="0" indent="0" algn="just">
              <a:buNone/>
            </a:pPr>
            <a:endParaRPr lang="en-US" sz="2000" dirty="0" smtClean="0"/>
          </a:p>
          <a:p>
            <a:pPr marL="0" indent="0" algn="just">
              <a:buNone/>
            </a:pPr>
            <a:endParaRPr lang="en-US" sz="2000" dirty="0" smtClean="0"/>
          </a:p>
          <a:p>
            <a:pPr marL="0" indent="0" algn="just">
              <a:buNone/>
            </a:pPr>
            <a:endParaRPr lang="en-US" sz="2000" dirty="0" smtClean="0"/>
          </a:p>
          <a:p>
            <a:pPr marL="0" indent="0" algn="just">
              <a:buNone/>
            </a:pPr>
            <a:endParaRPr lang="en-US" sz="2000" dirty="0" smtClean="0"/>
          </a:p>
          <a:p>
            <a:pPr marL="0" indent="0" algn="just">
              <a:buNone/>
            </a:pPr>
            <a:endParaRPr lang="en-US" sz="2000" dirty="0" smtClean="0"/>
          </a:p>
          <a:p>
            <a:pPr marL="0" indent="0" algn="just">
              <a:buNone/>
            </a:pPr>
            <a:endParaRPr lang="en-US" sz="2000" dirty="0" smtClean="0"/>
          </a:p>
          <a:p>
            <a:pPr marL="0" indent="0" algn="just">
              <a:buNone/>
            </a:pPr>
            <a:r>
              <a:rPr lang="en-US" sz="2000" dirty="0" smtClean="0"/>
              <a:t>Which is an integer programming problem with nonlinear constraints.</a:t>
            </a:r>
            <a:r>
              <a:rPr lang="en-US" sz="2000" i="1" dirty="0" smtClean="0"/>
              <a:t>	</a:t>
            </a:r>
            <a:endParaRPr lang="en-US" sz="2000"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8</a:t>
            </a:fld>
            <a:endParaRPr lang="en-US" dirty="0"/>
          </a:p>
        </p:txBody>
      </p:sp>
      <p:sp>
        <p:nvSpPr>
          <p:cNvPr id="26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66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6627" name="Object 3"/>
          <p:cNvGraphicFramePr>
            <a:graphicFrameLocks noChangeAspect="1"/>
          </p:cNvGraphicFramePr>
          <p:nvPr/>
        </p:nvGraphicFramePr>
        <p:xfrm>
          <a:off x="609600" y="2438400"/>
          <a:ext cx="5265738" cy="2395538"/>
        </p:xfrm>
        <a:graphic>
          <a:graphicData uri="http://schemas.openxmlformats.org/presentationml/2006/ole">
            <p:oleObj spid="_x0000_s26627" name="Equation" r:id="rId3" imgW="2628900" imgH="1193800" progId="Equation.DSMT4">
              <p:embed/>
            </p:oleObj>
          </a:graphicData>
        </a:graphic>
      </p:graphicFrame>
      <p:graphicFrame>
        <p:nvGraphicFramePr>
          <p:cNvPr id="26629" name="Object 5"/>
          <p:cNvGraphicFramePr>
            <a:graphicFrameLocks noChangeAspect="1"/>
          </p:cNvGraphicFramePr>
          <p:nvPr/>
        </p:nvGraphicFramePr>
        <p:xfrm>
          <a:off x="5029200" y="1600200"/>
          <a:ext cx="357188" cy="458788"/>
        </p:xfrm>
        <a:graphic>
          <a:graphicData uri="http://schemas.openxmlformats.org/presentationml/2006/ole">
            <p:oleObj spid="_x0000_s26629" name="Equation" r:id="rId4" imgW="177480" imgH="228600" progId="Equation.DSMT4">
              <p:embed/>
            </p:oleObj>
          </a:graphicData>
        </a:graphic>
      </p:graphicFrame>
      <p:pic>
        <p:nvPicPr>
          <p:cNvPr id="26631" name="Picture 7" descr="http://vistaproblems.com/wp-content/uploads/2012/03/problems.jpg"/>
          <p:cNvPicPr>
            <a:picLocks noChangeAspect="1" noChangeArrowheads="1"/>
          </p:cNvPicPr>
          <p:nvPr/>
        </p:nvPicPr>
        <p:blipFill>
          <a:blip r:embed="rId5" cstate="print"/>
          <a:srcRect/>
          <a:stretch>
            <a:fillRect/>
          </a:stretch>
        </p:blipFill>
        <p:spPr bwMode="auto">
          <a:xfrm>
            <a:off x="7032812" y="3147251"/>
            <a:ext cx="1398353" cy="1625875"/>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Brief Overview of Optimization Methods</a:t>
            </a:r>
            <a:endParaRPr lang="en-US" dirty="0"/>
          </a:p>
        </p:txBody>
      </p:sp>
      <p:sp>
        <p:nvSpPr>
          <p:cNvPr id="3" name="Content Placeholder 2"/>
          <p:cNvSpPr>
            <a:spLocks noGrp="1"/>
          </p:cNvSpPr>
          <p:nvPr>
            <p:ph idx="1"/>
          </p:nvPr>
        </p:nvSpPr>
        <p:spPr/>
        <p:txBody>
          <a:bodyPr/>
          <a:lstStyle/>
          <a:p>
            <a:pPr>
              <a:buNone/>
            </a:pPr>
            <a:r>
              <a:rPr lang="en-US" sz="3200" b="1" dirty="0" smtClean="0"/>
              <a:t>		</a:t>
            </a:r>
          </a:p>
          <a:p>
            <a:pPr>
              <a:buNone/>
            </a:pPr>
            <a:r>
              <a:rPr lang="en-US" sz="3200" b="1" dirty="0" smtClean="0"/>
              <a:t>		METRIC</a:t>
            </a:r>
          </a:p>
          <a:p>
            <a:endParaRPr lang="en-US" dirty="0" smtClean="0"/>
          </a:p>
          <a:p>
            <a:pPr>
              <a:buNone/>
            </a:pPr>
            <a:r>
              <a:rPr lang="en-US" sz="3200" b="1" dirty="0" smtClean="0"/>
              <a:t>		</a:t>
            </a:r>
          </a:p>
          <a:p>
            <a:pPr>
              <a:buNone/>
            </a:pPr>
            <a:r>
              <a:rPr lang="en-US" sz="3200" b="1" dirty="0" smtClean="0"/>
              <a:t>		Genetic Algorithms</a:t>
            </a:r>
          </a:p>
          <a:p>
            <a:endParaRPr lang="en-US" dirty="0" smtClean="0"/>
          </a:p>
          <a:p>
            <a:pPr>
              <a:buNone/>
            </a:pPr>
            <a:endParaRPr lang="en-US"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9</a:t>
            </a:fld>
            <a:endParaRPr lang="en-US" dirty="0"/>
          </a:p>
        </p:txBody>
      </p:sp>
      <p:pic>
        <p:nvPicPr>
          <p:cNvPr id="6" name="Picture 2" descr="http://cdn2.iconfinder.com/data/icons/crystalproject/128x128/apps/package_graphics.png"/>
          <p:cNvPicPr>
            <a:picLocks noChangeAspect="1" noChangeArrowheads="1"/>
          </p:cNvPicPr>
          <p:nvPr/>
        </p:nvPicPr>
        <p:blipFill>
          <a:blip r:embed="rId2" cstate="print"/>
          <a:srcRect/>
          <a:stretch>
            <a:fillRect/>
          </a:stretch>
        </p:blipFill>
        <p:spPr bwMode="auto">
          <a:xfrm flipH="1">
            <a:off x="551329" y="1788457"/>
            <a:ext cx="712695" cy="712695"/>
          </a:xfrm>
          <a:prstGeom prst="rect">
            <a:avLst/>
          </a:prstGeom>
          <a:noFill/>
        </p:spPr>
      </p:pic>
      <p:pic>
        <p:nvPicPr>
          <p:cNvPr id="7" name="Picture 6" descr="http://openclipart.org/image/800px/svg_to_png/36109/DNA.png"/>
          <p:cNvPicPr>
            <a:picLocks noChangeAspect="1" noChangeArrowheads="1"/>
          </p:cNvPicPr>
          <p:nvPr/>
        </p:nvPicPr>
        <p:blipFill>
          <a:blip r:embed="rId3" cstate="print"/>
          <a:srcRect l="34841" r="28100" b="3059"/>
          <a:stretch>
            <a:fillRect/>
          </a:stretch>
        </p:blipFill>
        <p:spPr bwMode="auto">
          <a:xfrm>
            <a:off x="711191" y="3442441"/>
            <a:ext cx="431807" cy="847165"/>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335307"/>
            <a:ext cx="8001000" cy="990600"/>
          </a:xfrm>
        </p:spPr>
        <p:txBody>
          <a:bodyPr/>
          <a:lstStyle/>
          <a:p>
            <a:pPr algn="l"/>
            <a:r>
              <a:rPr lang="en-US" sz="3600" dirty="0" smtClean="0">
                <a:solidFill>
                  <a:schemeClr val="bg1"/>
                </a:solidFill>
                <a:effectLst>
                  <a:outerShdw blurRad="38100" dist="38100" dir="2700000" algn="tl">
                    <a:srgbClr val="000000">
                      <a:alpha val="43137"/>
                    </a:srgbClr>
                  </a:outerShdw>
                </a:effectLst>
              </a:rPr>
              <a:t>METRIC</a:t>
            </a:r>
            <a:endParaRPr lang="en-US" sz="3600" dirty="0">
              <a:solidFill>
                <a:schemeClr val="bg1"/>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lstStyle/>
          <a:p>
            <a:endParaRPr lang="en-US"/>
          </a:p>
        </p:txBody>
      </p:sp>
      <p:pic>
        <p:nvPicPr>
          <p:cNvPr id="57346" name="Picture 2" descr="http://cdn2.iconfinder.com/data/icons/crystalproject/128x128/apps/package_graphics.png"/>
          <p:cNvPicPr>
            <a:picLocks noChangeAspect="1" noChangeArrowheads="1"/>
          </p:cNvPicPr>
          <p:nvPr/>
        </p:nvPicPr>
        <p:blipFill>
          <a:blip r:embed="rId2" cstate="print"/>
          <a:srcRect/>
          <a:stretch>
            <a:fillRect/>
          </a:stretch>
        </p:blipFill>
        <p:spPr bwMode="auto">
          <a:xfrm flipH="1">
            <a:off x="7126942" y="2218765"/>
            <a:ext cx="1290918" cy="1290918"/>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METRIC</a:t>
            </a:r>
            <a:endParaRPr lang="en-US" dirty="0"/>
          </a:p>
        </p:txBody>
      </p:sp>
      <p:sp>
        <p:nvSpPr>
          <p:cNvPr id="3" name="Content Placeholder 2"/>
          <p:cNvSpPr>
            <a:spLocks noGrp="1"/>
          </p:cNvSpPr>
          <p:nvPr>
            <p:ph idx="1"/>
          </p:nvPr>
        </p:nvSpPr>
        <p:spPr>
          <a:xfrm>
            <a:off x="457200" y="1295400"/>
            <a:ext cx="8229600" cy="4953000"/>
          </a:xfrm>
        </p:spPr>
        <p:txBody>
          <a:bodyPr>
            <a:normAutofit/>
          </a:bodyPr>
          <a:lstStyle/>
          <a:p>
            <a:pPr algn="just"/>
            <a:r>
              <a:rPr lang="en-US" sz="2000" dirty="0" smtClean="0"/>
              <a:t>Multi-Echelon Technique for Recoverable Item Control</a:t>
            </a:r>
          </a:p>
          <a:p>
            <a:pPr algn="just"/>
            <a:endParaRPr lang="en-US" sz="2000" dirty="0" smtClean="0"/>
          </a:p>
          <a:p>
            <a:pPr algn="just"/>
            <a:r>
              <a:rPr lang="en-US" sz="2000" dirty="0" smtClean="0"/>
              <a:t>This method </a:t>
            </a:r>
            <a:r>
              <a:rPr lang="en-US" sz="1800" dirty="0" smtClean="0">
                <a:latin typeface="Cambria" pitchFamily="18" charset="0"/>
              </a:rPr>
              <a:t>[</a:t>
            </a:r>
            <a:r>
              <a:rPr lang="he-IL" sz="1800" dirty="0" smtClean="0">
                <a:latin typeface="Cambria" pitchFamily="18" charset="0"/>
              </a:rPr>
              <a:t>‎</a:t>
            </a:r>
            <a:r>
              <a:rPr lang="en-US" sz="1800" dirty="0" err="1" smtClean="0">
                <a:latin typeface="Cambria" pitchFamily="18" charset="0"/>
              </a:rPr>
              <a:t>Sherbooke</a:t>
            </a:r>
            <a:r>
              <a:rPr lang="en-US" sz="1800" dirty="0" smtClean="0">
                <a:latin typeface="Cambria" pitchFamily="18" charset="0"/>
              </a:rPr>
              <a:t> et al.] </a:t>
            </a:r>
            <a:r>
              <a:rPr lang="en-US" sz="2000" dirty="0" smtClean="0"/>
              <a:t>is based on the concept of the EBO (expected backorder) – the number of demands for spares for which there is no spare available to support the demand. </a:t>
            </a:r>
          </a:p>
          <a:p>
            <a:pPr algn="just"/>
            <a:endParaRPr lang="en-US" sz="2000" dirty="0" smtClean="0"/>
          </a:p>
          <a:p>
            <a:pPr algn="just"/>
            <a:r>
              <a:rPr lang="en-US" sz="2000" dirty="0" smtClean="0"/>
              <a:t>Assuming that the rate of spares demand is given by a Poisson distribution, the EBO can be expressed as:</a:t>
            </a:r>
          </a:p>
          <a:p>
            <a:pPr algn="just"/>
            <a:endParaRPr lang="en-US" sz="2000" dirty="0" smtClean="0"/>
          </a:p>
          <a:p>
            <a:pPr algn="just"/>
            <a:endParaRPr lang="en-US" sz="2000" dirty="0" smtClean="0"/>
          </a:p>
          <a:p>
            <a:pPr algn="just"/>
            <a:endParaRPr lang="en-US" sz="2000" dirty="0" smtClean="0"/>
          </a:p>
          <a:p>
            <a:pPr algn="just"/>
            <a:r>
              <a:rPr lang="en-US" sz="2000" dirty="0" smtClean="0"/>
              <a:t>where                       is the probability of      demands (failures) which is assumed to be Poisson distribution with an average “pipeline”</a:t>
            </a:r>
            <a:endParaRPr lang="en-US" sz="2000"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11</a:t>
            </a:fld>
            <a:endParaRPr lang="en-US" dirty="0"/>
          </a:p>
        </p:txBody>
      </p:sp>
      <p:sp>
        <p:nvSpPr>
          <p:cNvPr id="276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7649" name="Object 1"/>
          <p:cNvGraphicFramePr>
            <a:graphicFrameLocks noChangeAspect="1"/>
          </p:cNvGraphicFramePr>
          <p:nvPr/>
        </p:nvGraphicFramePr>
        <p:xfrm>
          <a:off x="882463" y="4146085"/>
          <a:ext cx="5140325" cy="914400"/>
        </p:xfrm>
        <a:graphic>
          <a:graphicData uri="http://schemas.openxmlformats.org/presentationml/2006/ole">
            <p:oleObj spid="_x0000_s27649" name="Equation" r:id="rId3" imgW="2565360" imgH="457200" progId="Equation.DSMT4">
              <p:embed/>
            </p:oleObj>
          </a:graphicData>
        </a:graphic>
      </p:graphicFrame>
      <p:graphicFrame>
        <p:nvGraphicFramePr>
          <p:cNvPr id="27658" name="Object 10"/>
          <p:cNvGraphicFramePr>
            <a:graphicFrameLocks noChangeAspect="1"/>
          </p:cNvGraphicFramePr>
          <p:nvPr/>
        </p:nvGraphicFramePr>
        <p:xfrm>
          <a:off x="1676400" y="5087472"/>
          <a:ext cx="1422400" cy="508000"/>
        </p:xfrm>
        <a:graphic>
          <a:graphicData uri="http://schemas.openxmlformats.org/presentationml/2006/ole">
            <p:oleObj spid="_x0000_s27658" name="Equation" r:id="rId4" imgW="711000" imgH="253800" progId="Equation.DSMT4">
              <p:embed/>
            </p:oleObj>
          </a:graphicData>
        </a:graphic>
      </p:graphicFrame>
      <p:graphicFrame>
        <p:nvGraphicFramePr>
          <p:cNvPr id="27659" name="Object 11"/>
          <p:cNvGraphicFramePr>
            <a:graphicFrameLocks noChangeAspect="1"/>
          </p:cNvGraphicFramePr>
          <p:nvPr/>
        </p:nvGraphicFramePr>
        <p:xfrm>
          <a:off x="5463988" y="5151625"/>
          <a:ext cx="255588" cy="357188"/>
        </p:xfrm>
        <a:graphic>
          <a:graphicData uri="http://schemas.openxmlformats.org/presentationml/2006/ole">
            <p:oleObj spid="_x0000_s27659" name="Equation" r:id="rId5" imgW="126720" imgH="177480" progId="Equation.DSMT4">
              <p:embed/>
            </p:oleObj>
          </a:graphicData>
        </a:graphic>
      </p:graphicFrame>
      <p:graphicFrame>
        <p:nvGraphicFramePr>
          <p:cNvPr id="27660" name="Object 12"/>
          <p:cNvGraphicFramePr>
            <a:graphicFrameLocks noChangeAspect="1"/>
          </p:cNvGraphicFramePr>
          <p:nvPr/>
        </p:nvGraphicFramePr>
        <p:xfrm>
          <a:off x="8091488" y="5465764"/>
          <a:ext cx="658812" cy="455612"/>
        </p:xfrm>
        <a:graphic>
          <a:graphicData uri="http://schemas.openxmlformats.org/presentationml/2006/ole">
            <p:oleObj spid="_x0000_s27660" name="Equation" r:id="rId6" imgW="330120" imgH="228600" progId="Equation.DSMT4">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METRIC (Cont’d)</a:t>
            </a:r>
            <a:endParaRPr lang="en-US" dirty="0"/>
          </a:p>
        </p:txBody>
      </p:sp>
      <p:sp>
        <p:nvSpPr>
          <p:cNvPr id="3" name="Content Placeholder 2"/>
          <p:cNvSpPr>
            <a:spLocks noGrp="1"/>
          </p:cNvSpPr>
          <p:nvPr>
            <p:ph idx="1"/>
          </p:nvPr>
        </p:nvSpPr>
        <p:spPr/>
        <p:txBody>
          <a:bodyPr>
            <a:normAutofit/>
          </a:bodyPr>
          <a:lstStyle/>
          <a:p>
            <a:pPr algn="just"/>
            <a:r>
              <a:rPr lang="en-US" sz="2000" dirty="0" smtClean="0"/>
              <a:t>Assuming </a:t>
            </a:r>
            <a:r>
              <a:rPr lang="en-US" sz="2000" b="1" dirty="0" smtClean="0"/>
              <a:t>N</a:t>
            </a:r>
            <a:r>
              <a:rPr lang="en-US" sz="2000" dirty="0" smtClean="0"/>
              <a:t> identical serial systems in the field and </a:t>
            </a:r>
            <a:r>
              <a:rPr lang="en-US" sz="2000" b="1" dirty="0" err="1" smtClean="0"/>
              <a:t>QPA</a:t>
            </a:r>
            <a:r>
              <a:rPr lang="en-US" sz="1600" b="1" dirty="0" err="1" smtClean="0"/>
              <a:t>i</a:t>
            </a:r>
            <a:r>
              <a:rPr lang="en-US" sz="2000" b="1" dirty="0" smtClean="0"/>
              <a:t> </a:t>
            </a:r>
            <a:r>
              <a:rPr lang="en-US" sz="2000" dirty="0" smtClean="0"/>
              <a:t>components of type </a:t>
            </a:r>
            <a:r>
              <a:rPr lang="en-US" sz="2000" b="1" dirty="0" err="1" smtClean="0"/>
              <a:t>i</a:t>
            </a:r>
            <a:r>
              <a:rPr lang="en-US" sz="2000" dirty="0" smtClean="0"/>
              <a:t> in each system, the probability that all the components of this type are operational is given in METRIC by:</a:t>
            </a:r>
          </a:p>
          <a:p>
            <a:pPr algn="just"/>
            <a:endParaRPr lang="en-US" sz="2000" dirty="0" smtClean="0"/>
          </a:p>
          <a:p>
            <a:pPr algn="just"/>
            <a:endParaRPr lang="en-US" sz="2000" dirty="0" smtClean="0"/>
          </a:p>
          <a:p>
            <a:pPr algn="just"/>
            <a:endParaRPr lang="en-US" sz="2000" dirty="0" smtClean="0"/>
          </a:p>
          <a:p>
            <a:pPr algn="just"/>
            <a:endParaRPr lang="en-US" sz="2000" dirty="0" smtClean="0"/>
          </a:p>
          <a:p>
            <a:pPr algn="just"/>
            <a:r>
              <a:rPr lang="en-US" sz="2000" dirty="0" smtClean="0"/>
              <a:t>Since the system structure is serial, i.e. the system is assumed to be failed when it has at least one “hole”, and assuming that all types are independent, the availability of a system could be expressed as:</a:t>
            </a:r>
          </a:p>
          <a:p>
            <a:pPr algn="just"/>
            <a:endParaRPr lang="en-US" sz="2000"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12</a:t>
            </a:fld>
            <a:endParaRPr lang="en-US" dirty="0"/>
          </a:p>
        </p:txBody>
      </p:sp>
      <p:sp>
        <p:nvSpPr>
          <p:cNvPr id="327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2769" name="Object 1"/>
          <p:cNvGraphicFramePr>
            <a:graphicFrameLocks noChangeAspect="1"/>
          </p:cNvGraphicFramePr>
          <p:nvPr/>
        </p:nvGraphicFramePr>
        <p:xfrm>
          <a:off x="914400" y="2421218"/>
          <a:ext cx="3565525" cy="1042988"/>
        </p:xfrm>
        <a:graphic>
          <a:graphicData uri="http://schemas.openxmlformats.org/presentationml/2006/ole">
            <p:oleObj spid="_x0000_s32769" name="Equation" r:id="rId4" imgW="1790700" imgH="520700" progId="Equation.DSMT4">
              <p:embed/>
            </p:oleObj>
          </a:graphicData>
        </a:graphic>
      </p:graphicFrame>
      <p:sp>
        <p:nvSpPr>
          <p:cNvPr id="3277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2771" name="Object 3"/>
          <p:cNvGraphicFramePr>
            <a:graphicFrameLocks noChangeAspect="1"/>
          </p:cNvGraphicFramePr>
          <p:nvPr/>
        </p:nvGraphicFramePr>
        <p:xfrm>
          <a:off x="914494" y="4907429"/>
          <a:ext cx="4625975" cy="1042988"/>
        </p:xfrm>
        <a:graphic>
          <a:graphicData uri="http://schemas.openxmlformats.org/presentationml/2006/ole">
            <p:oleObj spid="_x0000_s32771" name="Equation" r:id="rId5" imgW="2324100" imgH="520700" progId="Equation.DSMT4">
              <p:embed/>
            </p:oleObj>
          </a:graphicData>
        </a:graphic>
      </p:graphicFrame>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METRIC (Cont’d)</a:t>
            </a:r>
            <a:endParaRPr lang="en-US" dirty="0"/>
          </a:p>
        </p:txBody>
      </p:sp>
      <p:sp>
        <p:nvSpPr>
          <p:cNvPr id="3" name="Content Placeholder 2"/>
          <p:cNvSpPr>
            <a:spLocks noGrp="1"/>
          </p:cNvSpPr>
          <p:nvPr>
            <p:ph idx="1"/>
          </p:nvPr>
        </p:nvSpPr>
        <p:spPr/>
        <p:txBody>
          <a:bodyPr>
            <a:normAutofit/>
          </a:bodyPr>
          <a:lstStyle/>
          <a:p>
            <a:pPr algn="just"/>
            <a:r>
              <a:rPr lang="en-US" sz="2000" dirty="0" smtClean="0"/>
              <a:t>It was shown previously that            is a decreasing and a convex function of the spare parts (discrete convexity). </a:t>
            </a:r>
            <a:endParaRPr lang="en-US" sz="2000" dirty="0" smtClean="0"/>
          </a:p>
          <a:p>
            <a:pPr algn="just"/>
            <a:r>
              <a:rPr lang="en-US" sz="2000" dirty="0" smtClean="0"/>
              <a:t>At </a:t>
            </a:r>
            <a:r>
              <a:rPr lang="en-US" sz="2000" dirty="0" smtClean="0"/>
              <a:t>every step we compare the relative increment in the availability per unit cost, namely:</a:t>
            </a:r>
          </a:p>
          <a:p>
            <a:pPr algn="just"/>
            <a:endParaRPr lang="en-US" sz="2000" dirty="0" smtClean="0"/>
          </a:p>
          <a:p>
            <a:pPr algn="just"/>
            <a:endParaRPr lang="en-US" sz="2000" dirty="0" smtClean="0"/>
          </a:p>
          <a:p>
            <a:pPr algn="just"/>
            <a:endParaRPr lang="en-US" sz="2000" dirty="0" smtClean="0"/>
          </a:p>
          <a:p>
            <a:pPr algn="just"/>
            <a:r>
              <a:rPr lang="en-US" sz="2000" dirty="0" smtClean="0"/>
              <a:t>A single spare is added to the component type for which      is maximal. </a:t>
            </a:r>
          </a:p>
          <a:p>
            <a:pPr algn="just"/>
            <a:r>
              <a:rPr lang="en-US" sz="2000" dirty="0" smtClean="0"/>
              <a:t>It can be shown that if and only if the system availability is an additive convex function this will lead to an optimum providing the highest availability at a minimal spare parts cost.</a:t>
            </a:r>
          </a:p>
          <a:p>
            <a:pPr algn="just"/>
            <a:endParaRPr lang="en-US" sz="2000"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13</a:t>
            </a:fld>
            <a:endParaRPr lang="en-US" dirty="0"/>
          </a:p>
        </p:txBody>
      </p:sp>
      <p:graphicFrame>
        <p:nvGraphicFramePr>
          <p:cNvPr id="31745" name="Object 1"/>
          <p:cNvGraphicFramePr>
            <a:graphicFrameLocks noChangeAspect="1"/>
          </p:cNvGraphicFramePr>
          <p:nvPr/>
        </p:nvGraphicFramePr>
        <p:xfrm>
          <a:off x="4301100" y="1283447"/>
          <a:ext cx="727075" cy="450850"/>
        </p:xfrm>
        <a:graphic>
          <a:graphicData uri="http://schemas.openxmlformats.org/presentationml/2006/ole">
            <p:oleObj spid="_x0000_s31745" name="Equation" r:id="rId3" imgW="368280" imgH="228600" progId="Equation.DSMT4">
              <p:embed/>
            </p:oleObj>
          </a:graphicData>
        </a:graphic>
      </p:graphicFrame>
      <p:sp>
        <p:nvSpPr>
          <p:cNvPr id="3174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1747" name="Object 3"/>
          <p:cNvGraphicFramePr>
            <a:graphicFrameLocks noChangeAspect="1"/>
          </p:cNvGraphicFramePr>
          <p:nvPr/>
        </p:nvGraphicFramePr>
        <p:xfrm>
          <a:off x="914400" y="2703235"/>
          <a:ext cx="6635750" cy="1014413"/>
        </p:xfrm>
        <a:graphic>
          <a:graphicData uri="http://schemas.openxmlformats.org/presentationml/2006/ole">
            <p:oleObj spid="_x0000_s31747" name="Equation" r:id="rId4" imgW="3352680" imgH="507960" progId="Equation.DSMT4">
              <p:embed/>
            </p:oleObj>
          </a:graphicData>
        </a:graphic>
      </p:graphicFrame>
      <p:graphicFrame>
        <p:nvGraphicFramePr>
          <p:cNvPr id="31749" name="Object 5"/>
          <p:cNvGraphicFramePr>
            <a:graphicFrameLocks noChangeAspect="1"/>
          </p:cNvGraphicFramePr>
          <p:nvPr/>
        </p:nvGraphicFramePr>
        <p:xfrm>
          <a:off x="7839448" y="3711764"/>
          <a:ext cx="384175" cy="485775"/>
        </p:xfrm>
        <a:graphic>
          <a:graphicData uri="http://schemas.openxmlformats.org/presentationml/2006/ole">
            <p:oleObj spid="_x0000_s31749" name="Equation" r:id="rId5" imgW="190440" imgH="241200" progId="Equation.DSMT4">
              <p:embed/>
            </p:oleObj>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METRIC Summary</a:t>
            </a:r>
            <a:endParaRPr lang="en-US" dirty="0"/>
          </a:p>
        </p:txBody>
      </p:sp>
      <p:sp>
        <p:nvSpPr>
          <p:cNvPr id="3" name="Content Placeholder 2"/>
          <p:cNvSpPr>
            <a:spLocks noGrp="1"/>
          </p:cNvSpPr>
          <p:nvPr>
            <p:ph idx="1"/>
          </p:nvPr>
        </p:nvSpPr>
        <p:spPr/>
        <p:txBody>
          <a:bodyPr/>
          <a:lstStyle/>
          <a:p>
            <a:r>
              <a:rPr lang="en-US" dirty="0" smtClean="0"/>
              <a:t>Pros</a:t>
            </a:r>
          </a:p>
          <a:p>
            <a:pPr lvl="1"/>
            <a:r>
              <a:rPr lang="en-US" dirty="0" smtClean="0"/>
              <a:t>Simplicity</a:t>
            </a:r>
          </a:p>
          <a:p>
            <a:endParaRPr lang="en-US" dirty="0" smtClean="0"/>
          </a:p>
          <a:p>
            <a:endParaRPr lang="en-US" dirty="0" smtClean="0"/>
          </a:p>
          <a:p>
            <a:r>
              <a:rPr lang="en-US" dirty="0" smtClean="0"/>
              <a:t>Cons</a:t>
            </a:r>
          </a:p>
          <a:p>
            <a:pPr lvl="1"/>
            <a:r>
              <a:rPr lang="en-US" dirty="0" smtClean="0"/>
              <a:t>Purely analytical model for the estimation of      system performance </a:t>
            </a:r>
          </a:p>
          <a:p>
            <a:pPr lvl="1"/>
            <a:r>
              <a:rPr lang="en-US" dirty="0" smtClean="0"/>
              <a:t>Numerous assumptions and approximations</a:t>
            </a:r>
          </a:p>
          <a:p>
            <a:pPr lvl="1"/>
            <a:r>
              <a:rPr lang="en-US" dirty="0" smtClean="0"/>
              <a:t>Optimal results only in case of serial system</a:t>
            </a:r>
            <a:endParaRPr lang="en-US"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14</a:t>
            </a:fld>
            <a:endParaRPr lang="en-US" dirty="0"/>
          </a:p>
        </p:txBody>
      </p:sp>
      <p:pic>
        <p:nvPicPr>
          <p:cNvPr id="34818" name="Picture 2" descr="http://www.bestandroidtabletreviews.com/wp-content/uploads/2011/07/129918-simple-red-square-icon-symbols-shapes-smileyfacesad.png"/>
          <p:cNvPicPr>
            <a:picLocks noChangeAspect="1" noChangeArrowheads="1"/>
          </p:cNvPicPr>
          <p:nvPr/>
        </p:nvPicPr>
        <p:blipFill>
          <a:blip r:embed="rId2" cstate="print"/>
          <a:srcRect/>
          <a:stretch>
            <a:fillRect/>
          </a:stretch>
        </p:blipFill>
        <p:spPr bwMode="auto">
          <a:xfrm>
            <a:off x="286437" y="3234488"/>
            <a:ext cx="650503" cy="650503"/>
          </a:xfrm>
          <a:prstGeom prst="rect">
            <a:avLst/>
          </a:prstGeom>
          <a:noFill/>
        </p:spPr>
      </p:pic>
      <p:pic>
        <p:nvPicPr>
          <p:cNvPr id="34820" name="Picture 4" descr="http://www.bestandroidtabletreviews.com/wp-content/uploads/2011/07/129911-simple-red-square-icon-symbols-shapes-smiley-face1.png"/>
          <p:cNvPicPr>
            <a:picLocks noChangeAspect="1" noChangeArrowheads="1"/>
          </p:cNvPicPr>
          <p:nvPr/>
        </p:nvPicPr>
        <p:blipFill>
          <a:blip r:embed="rId3" cstate="print"/>
          <a:srcRect/>
          <a:stretch>
            <a:fillRect/>
          </a:stretch>
        </p:blipFill>
        <p:spPr bwMode="auto">
          <a:xfrm>
            <a:off x="259543" y="1251978"/>
            <a:ext cx="650503" cy="650503"/>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590800"/>
            <a:ext cx="8001000" cy="990600"/>
          </a:xfrm>
        </p:spPr>
        <p:txBody>
          <a:bodyPr/>
          <a:lstStyle/>
          <a:p>
            <a:pPr algn="l"/>
            <a:r>
              <a:rPr lang="en-US" sz="3600" dirty="0" smtClean="0">
                <a:solidFill>
                  <a:schemeClr val="bg1"/>
                </a:solidFill>
                <a:effectLst>
                  <a:outerShdw blurRad="38100" dist="38100" dir="2700000" algn="tl">
                    <a:srgbClr val="000000">
                      <a:alpha val="43137"/>
                    </a:srgbClr>
                  </a:outerShdw>
                </a:effectLst>
              </a:rPr>
              <a:t>Genetic Algorithms</a:t>
            </a:r>
            <a:br>
              <a:rPr lang="en-US" sz="3600" dirty="0" smtClean="0">
                <a:solidFill>
                  <a:schemeClr val="bg1"/>
                </a:solidFill>
                <a:effectLst>
                  <a:outerShdw blurRad="38100" dist="38100" dir="2700000" algn="tl">
                    <a:srgbClr val="000000">
                      <a:alpha val="43137"/>
                    </a:srgbClr>
                  </a:outerShdw>
                </a:effectLst>
              </a:rPr>
            </a:br>
            <a:endParaRPr lang="en-US" sz="3600" dirty="0">
              <a:solidFill>
                <a:schemeClr val="bg1"/>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lstStyle/>
          <a:p>
            <a:endParaRPr lang="en-US"/>
          </a:p>
        </p:txBody>
      </p:sp>
      <p:pic>
        <p:nvPicPr>
          <p:cNvPr id="52230" name="Picture 6" descr="http://openclipart.org/image/800px/svg_to_png/36109/DNA.png"/>
          <p:cNvPicPr>
            <a:picLocks noChangeAspect="1" noChangeArrowheads="1"/>
          </p:cNvPicPr>
          <p:nvPr/>
        </p:nvPicPr>
        <p:blipFill>
          <a:blip r:embed="rId2" cstate="print"/>
          <a:srcRect l="34841" r="28100" b="3059"/>
          <a:stretch>
            <a:fillRect/>
          </a:stretch>
        </p:blipFill>
        <p:spPr bwMode="auto">
          <a:xfrm>
            <a:off x="7403062" y="0"/>
            <a:ext cx="1740937" cy="3415553"/>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Genetic Algorithms</a:t>
            </a:r>
            <a:endParaRPr lang="en-US" dirty="0"/>
          </a:p>
        </p:txBody>
      </p:sp>
      <p:sp>
        <p:nvSpPr>
          <p:cNvPr id="3" name="Content Placeholder 2"/>
          <p:cNvSpPr>
            <a:spLocks noGrp="1"/>
          </p:cNvSpPr>
          <p:nvPr>
            <p:ph idx="1"/>
          </p:nvPr>
        </p:nvSpPr>
        <p:spPr/>
        <p:txBody>
          <a:bodyPr>
            <a:noAutofit/>
          </a:bodyPr>
          <a:lstStyle/>
          <a:p>
            <a:pPr algn="just"/>
            <a:r>
              <a:rPr lang="en-US" sz="2000" dirty="0" smtClean="0"/>
              <a:t>Heuristic search and optimization methods are widely spread and used in many fields of science. The basic premise of these methods is that at every step of the process an improvement of the target function is obtained, although there is no proof that the final result is indeed optimal. </a:t>
            </a:r>
          </a:p>
          <a:p>
            <a:pPr algn="just"/>
            <a:endParaRPr lang="en-US" sz="2000" dirty="0" smtClean="0"/>
          </a:p>
          <a:p>
            <a:pPr algn="just"/>
            <a:r>
              <a:rPr lang="en-US" sz="2000" dirty="0" smtClean="0"/>
              <a:t>Genetic Algorithms (GA) are is one of the most widely used heuristics and is</a:t>
            </a:r>
            <a:r>
              <a:rPr lang="en-US" sz="2000" b="1" dirty="0" smtClean="0"/>
              <a:t> </a:t>
            </a:r>
            <a:r>
              <a:rPr lang="en-US" sz="2000" dirty="0" smtClean="0"/>
              <a:t>found in many applications including the realm of system engineering and reliability </a:t>
            </a:r>
            <a:r>
              <a:rPr lang="en-US" sz="1800" dirty="0" smtClean="0">
                <a:latin typeface="Cambria" pitchFamily="18" charset="0"/>
              </a:rPr>
              <a:t>[</a:t>
            </a:r>
            <a:r>
              <a:rPr lang="he-IL" sz="1800" dirty="0" smtClean="0">
                <a:latin typeface="Cambria" pitchFamily="18" charset="0"/>
              </a:rPr>
              <a:t>‎</a:t>
            </a:r>
            <a:r>
              <a:rPr lang="en-US" sz="1800" dirty="0" err="1" smtClean="0">
                <a:latin typeface="Cambria" pitchFamily="18" charset="0"/>
              </a:rPr>
              <a:t>Zio</a:t>
            </a:r>
            <a:r>
              <a:rPr lang="en-US" sz="1800" dirty="0" smtClean="0">
                <a:latin typeface="Cambria" pitchFamily="18" charset="0"/>
              </a:rPr>
              <a:t> et al.]</a:t>
            </a:r>
            <a:r>
              <a:rPr lang="en-US" sz="2000" dirty="0" smtClean="0"/>
              <a:t> The GA’s are inspired by the “optimization” procedure that exists in nature, namely, the biological phenomenon of evolution. </a:t>
            </a:r>
          </a:p>
          <a:p>
            <a:pPr algn="just">
              <a:buNone/>
            </a:pPr>
            <a:endParaRPr lang="en-US" sz="2000" dirty="0" smtClean="0"/>
          </a:p>
          <a:p>
            <a:pPr algn="just"/>
            <a:r>
              <a:rPr lang="en-US" sz="2000" dirty="0" smtClean="0"/>
              <a:t>It maintains a population of different solutions and uses the principle of "survival of the ﬁttest" to “drive” the population towards better solutions.</a:t>
            </a:r>
            <a:endParaRPr lang="en-US" sz="2000"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16</a:t>
            </a:fld>
            <a:endParaRPr lang="en-US" dirty="0"/>
          </a:p>
        </p:txBody>
      </p:sp>
      <p:pic>
        <p:nvPicPr>
          <p:cNvPr id="63492" name="Picture 4" descr="http://esdev.net/wp-content/uploads/2009/03/details-icon.png">
            <a:hlinkClick r:id="rId2" action="ppaction://hlinksldjump"/>
          </p:cNvPr>
          <p:cNvPicPr>
            <a:picLocks noChangeAspect="1" noChangeArrowheads="1"/>
          </p:cNvPicPr>
          <p:nvPr/>
        </p:nvPicPr>
        <p:blipFill>
          <a:blip r:embed="rId3" cstate="print"/>
          <a:srcRect/>
          <a:stretch>
            <a:fillRect/>
          </a:stretch>
        </p:blipFill>
        <p:spPr bwMode="auto">
          <a:xfrm>
            <a:off x="7924800" y="0"/>
            <a:ext cx="1219200" cy="1219201"/>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Genetic Algorithms (Cont’d)</a:t>
            </a:r>
            <a:endParaRPr lang="en-US" dirty="0"/>
          </a:p>
        </p:txBody>
      </p:sp>
      <p:sp>
        <p:nvSpPr>
          <p:cNvPr id="3" name="Content Placeholder 2"/>
          <p:cNvSpPr>
            <a:spLocks noGrp="1"/>
          </p:cNvSpPr>
          <p:nvPr>
            <p:ph idx="1"/>
          </p:nvPr>
        </p:nvSpPr>
        <p:spPr/>
        <p:txBody>
          <a:bodyPr>
            <a:normAutofit/>
          </a:bodyPr>
          <a:lstStyle/>
          <a:p>
            <a:r>
              <a:rPr lang="en-US" sz="2000" dirty="0" smtClean="0"/>
              <a:t>The canonical structure of the typical GA flow :</a:t>
            </a:r>
            <a:endParaRPr lang="en-US" sz="2000"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17</a:t>
            </a:fld>
            <a:endParaRPr lang="en-US" dirty="0"/>
          </a:p>
        </p:txBody>
      </p:sp>
      <p:sp>
        <p:nvSpPr>
          <p:cNvPr id="552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5297" name="Object 1"/>
          <p:cNvGraphicFramePr>
            <a:graphicFrameLocks noChangeAspect="1"/>
          </p:cNvGraphicFramePr>
          <p:nvPr/>
        </p:nvGraphicFramePr>
        <p:xfrm>
          <a:off x="1775010" y="2164977"/>
          <a:ext cx="6013104" cy="3617258"/>
        </p:xfrm>
        <a:graphic>
          <a:graphicData uri="http://schemas.openxmlformats.org/presentationml/2006/ole">
            <p:oleObj spid="_x0000_s55297" name="Visio" r:id="rId3" imgW="4309110" imgH="2554605" progId="Visio.Drawing.11">
              <p:embed/>
            </p:oleObj>
          </a:graphicData>
        </a:graphic>
      </p:graphicFrame>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Genetic Algorithms (Cont’d)</a:t>
            </a:r>
            <a:endParaRPr lang="en-US" dirty="0"/>
          </a:p>
        </p:txBody>
      </p:sp>
      <p:sp>
        <p:nvSpPr>
          <p:cNvPr id="3" name="Content Placeholder 2"/>
          <p:cNvSpPr>
            <a:spLocks noGrp="1"/>
          </p:cNvSpPr>
          <p:nvPr>
            <p:ph idx="1"/>
          </p:nvPr>
        </p:nvSpPr>
        <p:spPr/>
        <p:txBody>
          <a:bodyPr>
            <a:normAutofit/>
          </a:bodyPr>
          <a:lstStyle/>
          <a:p>
            <a:r>
              <a:rPr lang="en-US" sz="2000" dirty="0" smtClean="0"/>
              <a:t>Implementation</a:t>
            </a:r>
          </a:p>
          <a:p>
            <a:pPr lvl="1"/>
            <a:r>
              <a:rPr lang="en-US" sz="2000" dirty="0" smtClean="0"/>
              <a:t>Specie</a:t>
            </a:r>
          </a:p>
          <a:p>
            <a:pPr lvl="1"/>
            <a:endParaRPr lang="en-US" sz="2000" dirty="0" smtClean="0"/>
          </a:p>
          <a:p>
            <a:pPr lvl="1"/>
            <a:endParaRPr lang="en-US" sz="2000" dirty="0" smtClean="0"/>
          </a:p>
          <a:p>
            <a:pPr lvl="1"/>
            <a:endParaRPr lang="en-US" sz="2000" dirty="0" smtClean="0"/>
          </a:p>
          <a:p>
            <a:pPr lvl="1"/>
            <a:r>
              <a:rPr lang="en-US" sz="2000" dirty="0" smtClean="0"/>
              <a:t>Fitness</a:t>
            </a:r>
          </a:p>
          <a:p>
            <a:pPr lvl="1"/>
            <a:endParaRPr lang="en-US" sz="2000" dirty="0" smtClean="0"/>
          </a:p>
          <a:p>
            <a:pPr lvl="1"/>
            <a:endParaRPr lang="en-US" sz="2000" dirty="0" smtClean="0"/>
          </a:p>
          <a:p>
            <a:pPr lvl="1"/>
            <a:endParaRPr lang="en-US" sz="2000" dirty="0" smtClean="0"/>
          </a:p>
          <a:p>
            <a:pPr lvl="1"/>
            <a:r>
              <a:rPr lang="en-US" sz="2000" dirty="0" smtClean="0"/>
              <a:t>Probabilistic process of Selection, Crossover and Mutation</a:t>
            </a:r>
          </a:p>
          <a:p>
            <a:pPr lvl="1"/>
            <a:r>
              <a:rPr lang="en-US" sz="2000" dirty="0" smtClean="0"/>
              <a:t>Termination criteria – number of generations</a:t>
            </a:r>
          </a:p>
          <a:p>
            <a:pPr lvl="1"/>
            <a:endParaRPr lang="en-US" sz="2000"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18</a:t>
            </a:fld>
            <a:endParaRPr lang="en-US" dirty="0"/>
          </a:p>
        </p:txBody>
      </p:sp>
      <p:sp>
        <p:nvSpPr>
          <p:cNvPr id="5632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6321" name="Object 1"/>
          <p:cNvGraphicFramePr>
            <a:graphicFrameLocks noChangeAspect="1"/>
          </p:cNvGraphicFramePr>
          <p:nvPr/>
        </p:nvGraphicFramePr>
        <p:xfrm>
          <a:off x="2608729" y="1573306"/>
          <a:ext cx="2513050" cy="578224"/>
        </p:xfrm>
        <a:graphic>
          <a:graphicData uri="http://schemas.openxmlformats.org/presentationml/2006/ole">
            <p:oleObj spid="_x0000_s56321" name="Equation" r:id="rId3" imgW="1079032" imgH="253890" progId="Equation.DSMT4">
              <p:embed/>
            </p:oleObj>
          </a:graphicData>
        </a:graphic>
      </p:graphicFrame>
      <p:sp>
        <p:nvSpPr>
          <p:cNvPr id="5632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6323" name="Object 3"/>
          <p:cNvGraphicFramePr>
            <a:graphicFrameLocks noChangeAspect="1"/>
          </p:cNvGraphicFramePr>
          <p:nvPr/>
        </p:nvGraphicFramePr>
        <p:xfrm>
          <a:off x="2635618" y="2407025"/>
          <a:ext cx="5567363" cy="1830388"/>
        </p:xfrm>
        <a:graphic>
          <a:graphicData uri="http://schemas.openxmlformats.org/presentationml/2006/ole">
            <p:oleObj spid="_x0000_s56323" name="Equation" r:id="rId4" imgW="2781300" imgH="914400" progId="Equation.DSMT4">
              <p:embed/>
            </p:oleObj>
          </a:graphicData>
        </a:graphic>
      </p:graphicFrame>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Genetic Algorithms Summary</a:t>
            </a:r>
            <a:endParaRPr lang="en-US" dirty="0"/>
          </a:p>
        </p:txBody>
      </p:sp>
      <p:sp>
        <p:nvSpPr>
          <p:cNvPr id="3" name="Content Placeholder 2"/>
          <p:cNvSpPr>
            <a:spLocks noGrp="1"/>
          </p:cNvSpPr>
          <p:nvPr>
            <p:ph idx="1"/>
          </p:nvPr>
        </p:nvSpPr>
        <p:spPr/>
        <p:txBody>
          <a:bodyPr>
            <a:normAutofit/>
          </a:bodyPr>
          <a:lstStyle/>
          <a:p>
            <a:pPr algn="just"/>
            <a:r>
              <a:rPr lang="en-US" sz="2400" dirty="0" smtClean="0"/>
              <a:t>Pros</a:t>
            </a:r>
          </a:p>
          <a:p>
            <a:pPr lvl="1" algn="just"/>
            <a:r>
              <a:rPr lang="en-US" sz="2000" dirty="0" smtClean="0"/>
              <a:t>Do not require any information about the objective function besides its values corresponding to the points considered in the solution space</a:t>
            </a:r>
          </a:p>
          <a:p>
            <a:pPr lvl="1" algn="just"/>
            <a:r>
              <a:rPr lang="en-US" sz="2000" dirty="0" smtClean="0"/>
              <a:t>Provides “near-optimal” solutions in non-convex cases</a:t>
            </a:r>
          </a:p>
          <a:p>
            <a:pPr algn="just"/>
            <a:endParaRPr lang="en-US" sz="2400" dirty="0" smtClean="0"/>
          </a:p>
          <a:p>
            <a:pPr algn="just"/>
            <a:endParaRPr lang="en-US" sz="2400" dirty="0" smtClean="0"/>
          </a:p>
          <a:p>
            <a:pPr algn="just"/>
            <a:r>
              <a:rPr lang="en-US" sz="2400" dirty="0" smtClean="0"/>
              <a:t>Cons</a:t>
            </a:r>
          </a:p>
          <a:p>
            <a:pPr lvl="1"/>
            <a:r>
              <a:rPr lang="en-US" sz="2000" dirty="0" smtClean="0"/>
              <a:t>Involves large number of parameters that are chosen arbitrarily</a:t>
            </a:r>
          </a:p>
          <a:p>
            <a:pPr lvl="1" algn="just"/>
            <a:r>
              <a:rPr lang="en-US" sz="2000" dirty="0" smtClean="0"/>
              <a:t>Requires excessive computational effort since the fitness function has to be evaluated using MC method for each candidate solution</a:t>
            </a:r>
          </a:p>
          <a:p>
            <a:pPr lvl="1" algn="just"/>
            <a:r>
              <a:rPr lang="en-US" sz="2000" dirty="0" smtClean="0"/>
              <a:t>Optimality of the solution is not guaranteed</a:t>
            </a:r>
          </a:p>
          <a:p>
            <a:pPr algn="just"/>
            <a:endParaRPr lang="en-US" sz="2000" dirty="0" smtClean="0"/>
          </a:p>
          <a:p>
            <a:endParaRPr lang="en-US"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19</a:t>
            </a:fld>
            <a:endParaRPr lang="en-US" dirty="0"/>
          </a:p>
        </p:txBody>
      </p:sp>
      <p:pic>
        <p:nvPicPr>
          <p:cNvPr id="6" name="Picture 2" descr="http://www.bestandroidtabletreviews.com/wp-content/uploads/2011/07/129918-simple-red-square-icon-symbols-shapes-smileyfacesad.png"/>
          <p:cNvPicPr>
            <a:picLocks noChangeAspect="1" noChangeArrowheads="1"/>
          </p:cNvPicPr>
          <p:nvPr/>
        </p:nvPicPr>
        <p:blipFill>
          <a:blip r:embed="rId2" cstate="print"/>
          <a:srcRect/>
          <a:stretch>
            <a:fillRect/>
          </a:stretch>
        </p:blipFill>
        <p:spPr bwMode="auto">
          <a:xfrm>
            <a:off x="259544" y="3866496"/>
            <a:ext cx="650503" cy="650503"/>
          </a:xfrm>
          <a:prstGeom prst="rect">
            <a:avLst/>
          </a:prstGeom>
          <a:noFill/>
        </p:spPr>
      </p:pic>
      <p:pic>
        <p:nvPicPr>
          <p:cNvPr id="7" name="Picture 4" descr="http://www.bestandroidtabletreviews.com/wp-content/uploads/2011/07/129911-simple-red-square-icon-symbols-shapes-smiley-face1.png"/>
          <p:cNvPicPr>
            <a:picLocks noChangeAspect="1" noChangeArrowheads="1"/>
          </p:cNvPicPr>
          <p:nvPr/>
        </p:nvPicPr>
        <p:blipFill>
          <a:blip r:embed="rId3" cstate="print"/>
          <a:srcRect/>
          <a:stretch>
            <a:fillRect/>
          </a:stretch>
        </p:blipFill>
        <p:spPr bwMode="auto">
          <a:xfrm>
            <a:off x="242046" y="1207586"/>
            <a:ext cx="650503" cy="650503"/>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590800"/>
            <a:ext cx="8001000" cy="990600"/>
          </a:xfrm>
        </p:spPr>
        <p:txBody>
          <a:bodyPr/>
          <a:lstStyle/>
          <a:p>
            <a:pPr algn="l"/>
            <a:r>
              <a:rPr lang="en-US" sz="3600" dirty="0" smtClean="0">
                <a:solidFill>
                  <a:schemeClr val="bg1"/>
                </a:solidFill>
                <a:effectLst>
                  <a:outerShdw blurRad="38100" dist="38100" dir="2700000" algn="tl">
                    <a:srgbClr val="000000">
                      <a:alpha val="43137"/>
                    </a:srgbClr>
                  </a:outerShdw>
                </a:effectLst>
              </a:rPr>
              <a:t>Hybrid Marginal Method</a:t>
            </a:r>
            <a:br>
              <a:rPr lang="en-US" sz="3600" dirty="0" smtClean="0">
                <a:solidFill>
                  <a:schemeClr val="bg1"/>
                </a:solidFill>
                <a:effectLst>
                  <a:outerShdw blurRad="38100" dist="38100" dir="2700000" algn="tl">
                    <a:srgbClr val="000000">
                      <a:alpha val="43137"/>
                    </a:srgbClr>
                  </a:outerShdw>
                </a:effectLst>
              </a:rPr>
            </a:br>
            <a:endParaRPr lang="en-US" sz="3600" dirty="0">
              <a:solidFill>
                <a:schemeClr val="bg1"/>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lstStyle/>
          <a:p>
            <a:endParaRPr lang="en-US"/>
          </a:p>
        </p:txBody>
      </p:sp>
      <p:pic>
        <p:nvPicPr>
          <p:cNvPr id="52236" name="Picture 12" descr="http://www.clker.com/cliparts/8/Y/p/v/M/5/ying-yang-hi.png"/>
          <p:cNvPicPr>
            <a:picLocks noChangeAspect="1" noChangeArrowheads="1"/>
          </p:cNvPicPr>
          <p:nvPr/>
        </p:nvPicPr>
        <p:blipFill>
          <a:blip r:embed="rId2" cstate="print">
            <a:duotone>
              <a:schemeClr val="accent5">
                <a:shade val="45000"/>
                <a:satMod val="135000"/>
              </a:schemeClr>
              <a:prstClr val="white"/>
            </a:duotone>
          </a:blip>
          <a:srcRect/>
          <a:stretch>
            <a:fillRect/>
          </a:stretch>
        </p:blipFill>
        <p:spPr bwMode="auto">
          <a:xfrm>
            <a:off x="6965580" y="1277471"/>
            <a:ext cx="1828649" cy="1828649"/>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Hybrid Marginal Method</a:t>
            </a:r>
            <a:endParaRPr lang="en-US" dirty="0"/>
          </a:p>
        </p:txBody>
      </p:sp>
      <p:sp>
        <p:nvSpPr>
          <p:cNvPr id="3" name="Content Placeholder 2"/>
          <p:cNvSpPr>
            <a:spLocks noGrp="1"/>
          </p:cNvSpPr>
          <p:nvPr>
            <p:ph idx="1"/>
          </p:nvPr>
        </p:nvSpPr>
        <p:spPr/>
        <p:txBody>
          <a:bodyPr>
            <a:noAutofit/>
          </a:bodyPr>
          <a:lstStyle/>
          <a:p>
            <a:pPr algn="just"/>
            <a:r>
              <a:rPr lang="en-US" sz="2000" dirty="0" smtClean="0"/>
              <a:t>The Hybrid Marginal approach was specifically developed to optimize models based on the use of the Monte Carlo method    </a:t>
            </a:r>
            <a:r>
              <a:rPr lang="en-US" sz="1800" dirty="0" smtClean="0">
                <a:latin typeface="Cambria" pitchFamily="18" charset="0"/>
              </a:rPr>
              <a:t>[Dubi 2000-2003]</a:t>
            </a:r>
            <a:r>
              <a:rPr lang="en-US" sz="2000" dirty="0" smtClean="0"/>
              <a:t>. </a:t>
            </a:r>
          </a:p>
          <a:p>
            <a:pPr algn="just"/>
            <a:endParaRPr lang="en-US" sz="2000" dirty="0" smtClean="0"/>
          </a:p>
          <a:p>
            <a:pPr algn="just"/>
            <a:r>
              <a:rPr lang="en-US" sz="2000" dirty="0" smtClean="0"/>
              <a:t>This approach significantly reduces the required number of Monte Carlo calculations by using an analytic approximation for the surface of performance as function of spare parts allocation. </a:t>
            </a:r>
          </a:p>
          <a:p>
            <a:pPr algn="just"/>
            <a:endParaRPr lang="en-US" sz="2000" dirty="0" smtClean="0"/>
          </a:p>
          <a:p>
            <a:pPr algn="just"/>
            <a:r>
              <a:rPr lang="en-US" sz="2000" dirty="0" smtClean="0"/>
              <a:t>The parameters involved in this function are “learned” from the Monte Carlo calculation and are controlled and updated using a small number of MC calculations along the optimization procedure.</a:t>
            </a:r>
          </a:p>
          <a:p>
            <a:pPr algn="just"/>
            <a:endParaRPr lang="en-US" sz="2000"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Marginal Method (Cont’d)</a:t>
            </a:r>
            <a:endParaRPr lang="en-US" dirty="0"/>
          </a:p>
        </p:txBody>
      </p:sp>
      <p:sp>
        <p:nvSpPr>
          <p:cNvPr id="3" name="Content Placeholder 2"/>
          <p:cNvSpPr>
            <a:spLocks noGrp="1"/>
          </p:cNvSpPr>
          <p:nvPr>
            <p:ph idx="1"/>
          </p:nvPr>
        </p:nvSpPr>
        <p:spPr/>
        <p:txBody>
          <a:bodyPr>
            <a:normAutofit/>
          </a:bodyPr>
          <a:lstStyle/>
          <a:p>
            <a:pPr algn="just"/>
            <a:r>
              <a:rPr lang="en-US" sz="2400" dirty="0" smtClean="0"/>
              <a:t>The coupling of Hybrid Marginal approach with Monte Carlo models requires a representation of system performance as function of the operation rules and the spare parts allocation.</a:t>
            </a:r>
          </a:p>
          <a:p>
            <a:pPr algn="just"/>
            <a:endParaRPr lang="en-US" sz="2400" dirty="0" smtClean="0"/>
          </a:p>
          <a:p>
            <a:pPr algn="just"/>
            <a:r>
              <a:rPr lang="en-US" sz="2400" dirty="0" smtClean="0"/>
              <a:t>It is essential to have an analytic approximation for the dependence of the availability, production or any other performance measure as function of the model parameters. </a:t>
            </a:r>
          </a:p>
          <a:p>
            <a:pPr algn="just"/>
            <a:endParaRPr lang="en-US" sz="2400" dirty="0" smtClean="0"/>
          </a:p>
          <a:p>
            <a:pPr algn="just"/>
            <a:endParaRPr lang="en-US" sz="2400"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Marginal Method (Cont’d)</a:t>
            </a:r>
            <a:endParaRPr lang="en-US" dirty="0"/>
          </a:p>
        </p:txBody>
      </p:sp>
      <p:sp>
        <p:nvSpPr>
          <p:cNvPr id="3" name="Content Placeholder 2"/>
          <p:cNvSpPr>
            <a:spLocks noGrp="1"/>
          </p:cNvSpPr>
          <p:nvPr>
            <p:ph idx="1"/>
          </p:nvPr>
        </p:nvSpPr>
        <p:spPr/>
        <p:txBody>
          <a:bodyPr>
            <a:noAutofit/>
          </a:bodyPr>
          <a:lstStyle/>
          <a:p>
            <a:pPr algn="just">
              <a:buNone/>
            </a:pPr>
            <a:r>
              <a:rPr lang="en-US" sz="2000" dirty="0" smtClean="0"/>
              <a:t>Looking for such approximation a few principles should be noted:</a:t>
            </a:r>
          </a:p>
          <a:p>
            <a:pPr algn="just"/>
            <a:endParaRPr lang="en-US" sz="2000" dirty="0" smtClean="0"/>
          </a:p>
          <a:p>
            <a:pPr marL="457200" indent="-400050" algn="just">
              <a:buFont typeface="+mj-lt"/>
              <a:buAutoNum type="romanUcPeriod"/>
            </a:pPr>
            <a:r>
              <a:rPr lang="en-US" sz="2000" dirty="0" smtClean="0"/>
              <a:t>Since the system performance is a problem dependent complex function that requires a MC model, there is no known way to represent it in a general rigorous analytic form. Thus the expression has to be a semi heuristic form that captures the main impact of adding spares of each type on the system performance</a:t>
            </a:r>
          </a:p>
          <a:p>
            <a:pPr marL="457200" indent="-400050" algn="just">
              <a:buFont typeface="+mj-lt"/>
              <a:buAutoNum type="romanUcPeriod"/>
            </a:pPr>
            <a:endParaRPr lang="en-US" sz="2000" dirty="0" smtClean="0"/>
          </a:p>
          <a:p>
            <a:pPr marL="457200" indent="-400050" algn="just">
              <a:buFont typeface="+mj-lt"/>
              <a:buAutoNum type="romanUcPeriod"/>
            </a:pPr>
            <a:r>
              <a:rPr lang="en-US" sz="2000" dirty="0" smtClean="0"/>
              <a:t>The only effect a limited number of spares has on the components is in increasing the waiting time for a spare, hence increasing the total repair time of type and the “lack of performance” (unavailability, or loss of production) is a decreasing function of the waiting time</a:t>
            </a:r>
          </a:p>
          <a:p>
            <a:pPr marL="457200" indent="-400050" algn="just">
              <a:buFont typeface="+mj-lt"/>
              <a:buAutoNum type="romanUcPeriod"/>
            </a:pPr>
            <a:endParaRPr lang="en-US" sz="1600" dirty="0" smtClean="0"/>
          </a:p>
          <a:p>
            <a:pPr marL="857250" lvl="1" indent="-400050" algn="just">
              <a:buFont typeface="+mj-lt"/>
              <a:buAutoNum type="romanUcPeriod"/>
            </a:pPr>
            <a:endParaRPr lang="en-US" sz="1600" dirty="0" smtClean="0"/>
          </a:p>
          <a:p>
            <a:endParaRPr lang="en-US"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Marginal Method (Cont’d)</a:t>
            </a:r>
            <a:endParaRPr lang="en-US" dirty="0"/>
          </a:p>
        </p:txBody>
      </p:sp>
      <p:sp>
        <p:nvSpPr>
          <p:cNvPr id="3" name="Content Placeholder 2"/>
          <p:cNvSpPr>
            <a:spLocks noGrp="1"/>
          </p:cNvSpPr>
          <p:nvPr>
            <p:ph idx="1"/>
          </p:nvPr>
        </p:nvSpPr>
        <p:spPr/>
        <p:txBody>
          <a:bodyPr>
            <a:normAutofit/>
          </a:bodyPr>
          <a:lstStyle/>
          <a:p>
            <a:pPr marL="571500" indent="-514350" algn="just">
              <a:buFont typeface="+mj-lt"/>
              <a:buAutoNum type="romanUcPeriod" startAt="3"/>
            </a:pPr>
            <a:r>
              <a:rPr lang="en-US" sz="2000" dirty="0" smtClean="0"/>
              <a:t>The expression must be simple enough to allow optimization through search methods such as marginal analysis or any local search</a:t>
            </a:r>
          </a:p>
          <a:p>
            <a:pPr marL="457200" indent="-400050" algn="just">
              <a:buFont typeface="+mj-lt"/>
              <a:buAutoNum type="romanUcPeriod" startAt="3"/>
            </a:pPr>
            <a:endParaRPr lang="en-US" sz="2000" dirty="0" smtClean="0"/>
          </a:p>
          <a:p>
            <a:pPr marL="457200" lvl="0" indent="-400050" algn="just">
              <a:buFont typeface="+mj-lt"/>
              <a:buAutoNum type="romanUcPeriod" startAt="3"/>
            </a:pPr>
            <a:r>
              <a:rPr lang="en-US" sz="2000" dirty="0" smtClean="0"/>
              <a:t>Another important point to note is that we assume that the optimum is not a sharp "hole" such that adding or removing a single spare may lead critically off the optimum. It is in fact a rather wide “valley” were a large number of spares allocations yield similar results. </a:t>
            </a:r>
          </a:p>
          <a:p>
            <a:pPr marL="457200" lvl="0" indent="-400050" algn="just">
              <a:buNone/>
            </a:pPr>
            <a:r>
              <a:rPr lang="en-US" sz="2000" dirty="0" smtClean="0"/>
              <a:t>	</a:t>
            </a:r>
          </a:p>
          <a:p>
            <a:pPr marL="457200" lvl="0" indent="-400050" algn="just">
              <a:buNone/>
            </a:pPr>
            <a:r>
              <a:rPr lang="en-US" sz="2000" dirty="0" smtClean="0"/>
              <a:t>	This is a conclusion drawn from many optimization studies done on realistic industrial problems. We, therefore, seek a semi-heuristic function to lead into a result within that range.</a:t>
            </a:r>
          </a:p>
          <a:p>
            <a:pPr marL="457200" indent="-400050" algn="just">
              <a:buFont typeface="+mj-lt"/>
              <a:buAutoNum type="romanUcPeriod" startAt="3"/>
            </a:pPr>
            <a:endParaRPr lang="en-US" sz="2000" dirty="0" smtClean="0"/>
          </a:p>
          <a:p>
            <a:endParaRPr lang="en-US" sz="2000"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Marginal Method (Cont’d)</a:t>
            </a:r>
            <a:endParaRPr lang="en-US" dirty="0"/>
          </a:p>
        </p:txBody>
      </p:sp>
      <p:sp>
        <p:nvSpPr>
          <p:cNvPr id="3" name="Content Placeholder 2"/>
          <p:cNvSpPr>
            <a:spLocks noGrp="1"/>
          </p:cNvSpPr>
          <p:nvPr>
            <p:ph idx="1"/>
          </p:nvPr>
        </p:nvSpPr>
        <p:spPr/>
        <p:txBody>
          <a:bodyPr>
            <a:normAutofit/>
          </a:bodyPr>
          <a:lstStyle/>
          <a:p>
            <a:pPr algn="just"/>
            <a:r>
              <a:rPr lang="en-US" sz="2000" dirty="0" smtClean="0"/>
              <a:t>The first task is to present the system’s performance in terms of the contribution of the separate types of components and it is done using a sensitivity concept. </a:t>
            </a:r>
          </a:p>
          <a:p>
            <a:pPr algn="just"/>
            <a:endParaRPr lang="en-US" sz="2000" dirty="0" smtClean="0"/>
          </a:p>
          <a:p>
            <a:pPr algn="just"/>
            <a:r>
              <a:rPr lang="en-US" sz="2000" dirty="0" smtClean="0"/>
              <a:t>W</a:t>
            </a:r>
            <a:r>
              <a:rPr lang="en-GB" sz="2000" dirty="0" smtClean="0"/>
              <a:t>e define the sensitivity of a component type as an additional measure of importance in causing system downtime. The sensitivity is calculated within the MC simulation by considering at each system failure the component types responsible for that failure. </a:t>
            </a:r>
          </a:p>
          <a:p>
            <a:pPr algn="just"/>
            <a:endParaRPr lang="en-GB" sz="2000" dirty="0" smtClean="0"/>
          </a:p>
          <a:p>
            <a:pPr algn="just"/>
            <a:r>
              <a:rPr lang="en-GB" sz="2000" dirty="0" smtClean="0"/>
              <a:t>A component is considered "responsible" if it fulfils two conditions: it is failed at the time of system failure and its ad-hoc repair repairs the system.</a:t>
            </a:r>
            <a:endParaRPr lang="en-US" sz="2000"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25</a:t>
            </a:fld>
            <a:endParaRPr lang="en-US"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Marginal Method (Cont’d)</a:t>
            </a:r>
            <a:endParaRPr lang="en-US" dirty="0"/>
          </a:p>
        </p:txBody>
      </p:sp>
      <p:sp>
        <p:nvSpPr>
          <p:cNvPr id="3" name="Content Placeholder 2"/>
          <p:cNvSpPr>
            <a:spLocks noGrp="1"/>
          </p:cNvSpPr>
          <p:nvPr>
            <p:ph idx="1"/>
          </p:nvPr>
        </p:nvSpPr>
        <p:spPr/>
        <p:txBody>
          <a:bodyPr>
            <a:normAutofit/>
          </a:bodyPr>
          <a:lstStyle/>
          <a:p>
            <a:pPr algn="just"/>
            <a:r>
              <a:rPr lang="en-GB" sz="2000" dirty="0" smtClean="0"/>
              <a:t>The down time of the system upon this failure is assigned to all the types found responsible for the failure and accumulated during the simulation.</a:t>
            </a:r>
          </a:p>
          <a:p>
            <a:pPr algn="just"/>
            <a:endParaRPr lang="en-GB" sz="2000" dirty="0" smtClean="0"/>
          </a:p>
          <a:p>
            <a:pPr algn="just"/>
            <a:r>
              <a:rPr lang="en-GB" sz="2000" dirty="0" smtClean="0"/>
              <a:t>The sensitivity is defined as the ratio of the average downtime associate with this type to the total downtime, namely:</a:t>
            </a:r>
            <a:r>
              <a:rPr lang="en-US" sz="2000" dirty="0" smtClean="0"/>
              <a:t>	</a:t>
            </a:r>
          </a:p>
          <a:p>
            <a:pPr algn="just"/>
            <a:endParaRPr lang="en-US" sz="2000" dirty="0" smtClean="0"/>
          </a:p>
          <a:p>
            <a:pPr algn="just"/>
            <a:endParaRPr lang="en-US" sz="2000" dirty="0" smtClean="0"/>
          </a:p>
          <a:p>
            <a:pPr algn="just"/>
            <a:endParaRPr lang="en-US" sz="2000" dirty="0" smtClean="0"/>
          </a:p>
          <a:p>
            <a:pPr algn="just"/>
            <a:r>
              <a:rPr lang="en-GB" sz="2000" dirty="0" smtClean="0"/>
              <a:t>Where is         representative of the total downtime of the system (not exact of course and would be exact only if all failures are caused by a single type at a time) and    is a measure of the contribution of each type to that downtime time.</a:t>
            </a:r>
            <a:endParaRPr lang="en-US" sz="2000"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26</a:t>
            </a:fld>
            <a:endParaRPr lang="en-US" dirty="0"/>
          </a:p>
        </p:txBody>
      </p:sp>
      <p:sp>
        <p:nvSpPr>
          <p:cNvPr id="3584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5841" name="Object 1"/>
          <p:cNvGraphicFramePr>
            <a:graphicFrameLocks noChangeAspect="1"/>
          </p:cNvGraphicFramePr>
          <p:nvPr/>
        </p:nvGraphicFramePr>
        <p:xfrm>
          <a:off x="901047" y="3429466"/>
          <a:ext cx="2028825" cy="887412"/>
        </p:xfrm>
        <a:graphic>
          <a:graphicData uri="http://schemas.openxmlformats.org/presentationml/2006/ole">
            <p:oleObj spid="_x0000_s35841" name="Equation" r:id="rId3" imgW="1002865" imgH="444307" progId="Equation.DSMT4">
              <p:embed/>
            </p:oleObj>
          </a:graphicData>
        </a:graphic>
      </p:graphicFrame>
      <p:graphicFrame>
        <p:nvGraphicFramePr>
          <p:cNvPr id="35843" name="Object 3"/>
          <p:cNvGraphicFramePr>
            <a:graphicFrameLocks noChangeAspect="1"/>
          </p:cNvGraphicFramePr>
          <p:nvPr/>
        </p:nvGraphicFramePr>
        <p:xfrm>
          <a:off x="2090644" y="4295775"/>
          <a:ext cx="622300" cy="622300"/>
        </p:xfrm>
        <a:graphic>
          <a:graphicData uri="http://schemas.openxmlformats.org/presentationml/2006/ole">
            <p:oleObj spid="_x0000_s35843" name="Equation" r:id="rId4" imgW="444240" imgH="444240" progId="Equation.DSMT4">
              <p:embed/>
            </p:oleObj>
          </a:graphicData>
        </a:graphic>
      </p:graphicFrame>
      <p:graphicFrame>
        <p:nvGraphicFramePr>
          <p:cNvPr id="35844" name="Object 4"/>
          <p:cNvGraphicFramePr>
            <a:graphicFrameLocks noChangeAspect="1"/>
          </p:cNvGraphicFramePr>
          <p:nvPr/>
        </p:nvGraphicFramePr>
        <p:xfrm>
          <a:off x="5788212" y="5083736"/>
          <a:ext cx="320675" cy="338138"/>
        </p:xfrm>
        <a:graphic>
          <a:graphicData uri="http://schemas.openxmlformats.org/presentationml/2006/ole">
            <p:oleObj spid="_x0000_s35844" name="Equation" r:id="rId5" imgW="228600" imgH="241200" progId="Equation.DSMT4">
              <p:embed/>
            </p:oleObj>
          </a:graphicData>
        </a:graphic>
      </p:graphicFrame>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Marginal Method (Cont’d)</a:t>
            </a:r>
            <a:endParaRPr lang="en-US" dirty="0"/>
          </a:p>
        </p:txBody>
      </p:sp>
      <p:sp>
        <p:nvSpPr>
          <p:cNvPr id="3" name="Content Placeholder 2"/>
          <p:cNvSpPr>
            <a:spLocks noGrp="1"/>
          </p:cNvSpPr>
          <p:nvPr>
            <p:ph idx="1"/>
          </p:nvPr>
        </p:nvSpPr>
        <p:spPr/>
        <p:txBody>
          <a:bodyPr>
            <a:normAutofit/>
          </a:bodyPr>
          <a:lstStyle/>
          <a:p>
            <a:r>
              <a:rPr lang="en-GB" sz="2000" dirty="0" smtClean="0"/>
              <a:t>We define the partial unavailability contributed by type </a:t>
            </a:r>
            <a:r>
              <a:rPr lang="en-GB" sz="2000" dirty="0" err="1" smtClean="0"/>
              <a:t>i</a:t>
            </a:r>
            <a:r>
              <a:rPr lang="en-GB" sz="2000" dirty="0" smtClean="0"/>
              <a:t> as </a:t>
            </a:r>
          </a:p>
          <a:p>
            <a:pPr>
              <a:buNone/>
            </a:pPr>
            <a:r>
              <a:rPr lang="en-GB" sz="2000" dirty="0" smtClean="0"/>
              <a:t>	</a:t>
            </a:r>
          </a:p>
          <a:p>
            <a:pPr>
              <a:buNone/>
            </a:pPr>
            <a:r>
              <a:rPr lang="en-GB" sz="2000" dirty="0" smtClean="0"/>
              <a:t>	Obviously this value is normalized, since  </a:t>
            </a:r>
          </a:p>
          <a:p>
            <a:pPr>
              <a:buNone/>
            </a:pPr>
            <a:endParaRPr lang="en-GB" sz="2000" dirty="0" smtClean="0"/>
          </a:p>
          <a:p>
            <a:r>
              <a:rPr lang="en-US" sz="2000" dirty="0" smtClean="0"/>
              <a:t>To introduce a semi heuristic dependence on the waiting time one would think first on a linear dependence. </a:t>
            </a:r>
          </a:p>
          <a:p>
            <a:endParaRPr lang="en-US" sz="2000" dirty="0" smtClean="0"/>
          </a:p>
          <a:p>
            <a:r>
              <a:rPr lang="en-US" sz="2000" dirty="0" smtClean="0"/>
              <a:t>Furthermore, the steady state unavailability is given as: </a:t>
            </a:r>
          </a:p>
          <a:p>
            <a:endParaRPr lang="en-US" sz="2000" dirty="0" smtClean="0"/>
          </a:p>
          <a:p>
            <a:endParaRPr lang="en-US" sz="2000" dirty="0" smtClean="0"/>
          </a:p>
          <a:p>
            <a:endParaRPr lang="en-US" sz="2000" dirty="0" smtClean="0"/>
          </a:p>
          <a:p>
            <a:r>
              <a:rPr lang="en-US" sz="2000" dirty="0" smtClean="0"/>
              <a:t>Assuming that                                      the steady state unavailability is approximately a linear function of the waiting time.</a:t>
            </a:r>
            <a:endParaRPr lang="en-GB" sz="2000" dirty="0" smtClean="0"/>
          </a:p>
          <a:p>
            <a:pPr>
              <a:buNone/>
            </a:pPr>
            <a:endParaRPr lang="en-US" sz="2000" dirty="0" smtClean="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27</a:t>
            </a:fld>
            <a:endParaRPr lang="en-US" dirty="0"/>
          </a:p>
        </p:txBody>
      </p:sp>
      <p:sp>
        <p:nvSpPr>
          <p:cNvPr id="399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9937" name="Object 1"/>
          <p:cNvGraphicFramePr>
            <a:graphicFrameLocks noChangeAspect="1"/>
          </p:cNvGraphicFramePr>
          <p:nvPr/>
        </p:nvGraphicFramePr>
        <p:xfrm>
          <a:off x="7476191" y="1304085"/>
          <a:ext cx="1343025" cy="457200"/>
        </p:xfrm>
        <a:graphic>
          <a:graphicData uri="http://schemas.openxmlformats.org/presentationml/2006/ole">
            <p:oleObj spid="_x0000_s39937" name="Equation" r:id="rId3" imgW="634725" imgH="228501" progId="Equation.DSMT4">
              <p:embed/>
            </p:oleObj>
          </a:graphicData>
        </a:graphic>
      </p:graphicFrame>
      <p:sp>
        <p:nvSpPr>
          <p:cNvPr id="399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9939" name="Object 3"/>
          <p:cNvGraphicFramePr>
            <a:graphicFrameLocks noChangeAspect="1"/>
          </p:cNvGraphicFramePr>
          <p:nvPr/>
        </p:nvGraphicFramePr>
        <p:xfrm>
          <a:off x="5593604" y="1842994"/>
          <a:ext cx="1270000" cy="857250"/>
        </p:xfrm>
        <a:graphic>
          <a:graphicData uri="http://schemas.openxmlformats.org/presentationml/2006/ole">
            <p:oleObj spid="_x0000_s39939" name="Equation" r:id="rId4" imgW="647700" imgH="431800" progId="Equation.DSMT4">
              <p:embed/>
            </p:oleObj>
          </a:graphicData>
        </a:graphic>
      </p:graphicFrame>
      <p:sp>
        <p:nvSpPr>
          <p:cNvPr id="3994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9941" name="Object 5"/>
          <p:cNvGraphicFramePr>
            <a:graphicFrameLocks noChangeAspect="1"/>
          </p:cNvGraphicFramePr>
          <p:nvPr/>
        </p:nvGraphicFramePr>
        <p:xfrm>
          <a:off x="900953" y="4289610"/>
          <a:ext cx="3409950" cy="914400"/>
        </p:xfrm>
        <a:graphic>
          <a:graphicData uri="http://schemas.openxmlformats.org/presentationml/2006/ole">
            <p:oleObj spid="_x0000_s39941" name="Equation" r:id="rId5" imgW="1701800" imgH="457200" progId="Equation.DSMT4">
              <p:embed/>
            </p:oleObj>
          </a:graphicData>
        </a:graphic>
      </p:graphicFrame>
      <p:sp>
        <p:nvSpPr>
          <p:cNvPr id="3994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9943" name="Object 7"/>
          <p:cNvGraphicFramePr>
            <a:graphicFrameLocks noChangeAspect="1"/>
          </p:cNvGraphicFramePr>
          <p:nvPr/>
        </p:nvGraphicFramePr>
        <p:xfrm>
          <a:off x="2649071" y="5298141"/>
          <a:ext cx="2380130" cy="404467"/>
        </p:xfrm>
        <a:graphic>
          <a:graphicData uri="http://schemas.openxmlformats.org/presentationml/2006/ole">
            <p:oleObj spid="_x0000_s39943" name="Equation" r:id="rId6" imgW="1459866" imgH="241195" progId="Equation.DSMT4">
              <p:embed/>
            </p:oleObj>
          </a:graphicData>
        </a:graphic>
      </p:graphicFrame>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Marginal Method (Cont’d)</a:t>
            </a:r>
            <a:endParaRPr lang="en-US" dirty="0"/>
          </a:p>
        </p:txBody>
      </p:sp>
      <p:sp>
        <p:nvSpPr>
          <p:cNvPr id="3" name="Content Placeholder 2"/>
          <p:cNvSpPr>
            <a:spLocks noGrp="1"/>
          </p:cNvSpPr>
          <p:nvPr>
            <p:ph idx="1"/>
          </p:nvPr>
        </p:nvSpPr>
        <p:spPr/>
        <p:txBody>
          <a:bodyPr>
            <a:normAutofit/>
          </a:bodyPr>
          <a:lstStyle/>
          <a:p>
            <a:r>
              <a:rPr lang="en-US" sz="2400" dirty="0" smtClean="0"/>
              <a:t>This yields the following approximation for the system unavailability (T</a:t>
            </a:r>
            <a:r>
              <a:rPr lang="en-US" sz="1800" dirty="0" smtClean="0"/>
              <a:t>w</a:t>
            </a:r>
            <a:r>
              <a:rPr lang="en-US" sz="2400" dirty="0" smtClean="0"/>
              <a:t> approximation)</a:t>
            </a:r>
          </a:p>
          <a:p>
            <a:endParaRPr lang="en-US" dirty="0" smtClean="0"/>
          </a:p>
          <a:p>
            <a:pPr>
              <a:buNone/>
            </a:pPr>
            <a:endParaRPr lang="en-US" dirty="0" smtClean="0"/>
          </a:p>
          <a:p>
            <a:r>
              <a:rPr lang="en-US" sz="2400" dirty="0" smtClean="0"/>
              <a:t>Where the average waiting time for a spare  is given by:</a:t>
            </a:r>
          </a:p>
          <a:p>
            <a:endParaRPr lang="en-US" dirty="0" smtClean="0"/>
          </a:p>
          <a:p>
            <a:endParaRPr lang="en-US" dirty="0" smtClean="0"/>
          </a:p>
          <a:p>
            <a:endParaRPr lang="en-US" sz="2000" dirty="0" smtClean="0"/>
          </a:p>
          <a:p>
            <a:pPr>
              <a:buNone/>
            </a:pPr>
            <a:r>
              <a:rPr lang="en-US" sz="2000" dirty="0" smtClean="0"/>
              <a:t>	(obtained under the assumption of a constant flow of demands for spare and an exponential distribution of the time between consecutive demands)</a:t>
            </a:r>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28</a:t>
            </a:fld>
            <a:endParaRPr lang="en-US" dirty="0"/>
          </a:p>
        </p:txBody>
      </p:sp>
      <p:sp>
        <p:nvSpPr>
          <p:cNvPr id="409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0961" name="Object 1"/>
          <p:cNvGraphicFramePr>
            <a:graphicFrameLocks noChangeAspect="1"/>
          </p:cNvGraphicFramePr>
          <p:nvPr/>
        </p:nvGraphicFramePr>
        <p:xfrm>
          <a:off x="927100" y="2124075"/>
          <a:ext cx="4516438" cy="858838"/>
        </p:xfrm>
        <a:graphic>
          <a:graphicData uri="http://schemas.openxmlformats.org/presentationml/2006/ole">
            <p:oleObj spid="_x0000_s40961" name="Equation" r:id="rId3" imgW="2311400" imgH="431800" progId="Equation.DSMT4">
              <p:embed/>
            </p:oleObj>
          </a:graphicData>
        </a:graphic>
      </p:graphicFrame>
      <p:sp>
        <p:nvSpPr>
          <p:cNvPr id="4096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0963" name="Object 3"/>
          <p:cNvGraphicFramePr>
            <a:graphicFrameLocks noChangeAspect="1"/>
          </p:cNvGraphicFramePr>
          <p:nvPr/>
        </p:nvGraphicFramePr>
        <p:xfrm>
          <a:off x="927100" y="3711575"/>
          <a:ext cx="5521325" cy="1014413"/>
        </p:xfrm>
        <a:graphic>
          <a:graphicData uri="http://schemas.openxmlformats.org/presentationml/2006/ole">
            <p:oleObj spid="_x0000_s40963" name="Equation" r:id="rId4" imgW="2794000" imgH="508000" progId="Equation.DSMT4">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Marginal Method (Cont’d)</a:t>
            </a:r>
            <a:endParaRPr lang="en-US" dirty="0"/>
          </a:p>
        </p:txBody>
      </p:sp>
      <p:sp>
        <p:nvSpPr>
          <p:cNvPr id="3" name="Content Placeholder 2"/>
          <p:cNvSpPr>
            <a:spLocks noGrp="1"/>
          </p:cNvSpPr>
          <p:nvPr>
            <p:ph idx="1"/>
          </p:nvPr>
        </p:nvSpPr>
        <p:spPr/>
        <p:txBody>
          <a:bodyPr>
            <a:normAutofit/>
          </a:bodyPr>
          <a:lstStyle/>
          <a:p>
            <a:pPr algn="just"/>
            <a:r>
              <a:rPr lang="en-US" sz="2000" dirty="0" smtClean="0"/>
              <a:t>           – are constants referred to as the bulk parameters of the problem. </a:t>
            </a:r>
          </a:p>
          <a:p>
            <a:pPr algn="just"/>
            <a:endParaRPr lang="en-US" sz="2000" dirty="0" smtClean="0"/>
          </a:p>
          <a:p>
            <a:pPr algn="just"/>
            <a:r>
              <a:rPr lang="en-US" sz="2000" dirty="0" smtClean="0"/>
              <a:t>Although    depends on the spare parts allocation of other component types, we assume that it is a slow changing function over a range of spare parts, thus can be assumed as a constant for a range of spares, and being updated as spares are added after each Monte Carlo calculations.</a:t>
            </a:r>
          </a:p>
          <a:p>
            <a:pPr algn="just"/>
            <a:endParaRPr lang="en-US" sz="2000" dirty="0" smtClean="0"/>
          </a:p>
          <a:p>
            <a:pPr algn="just"/>
            <a:r>
              <a:rPr lang="en-US" sz="2000" dirty="0" smtClean="0"/>
              <a:t>The optimization process starts with two Monte Carlo calculations, one with zero spares (mode 2) and one with a “sufficient” amount of spares (mode 1/</a:t>
            </a:r>
            <a:r>
              <a:rPr lang="en-US" sz="2000" dirty="0" smtClean="0">
                <a:latin typeface="Arial"/>
                <a:cs typeface="Arial"/>
              </a:rPr>
              <a:t>∞</a:t>
            </a:r>
            <a:r>
              <a:rPr lang="en-US" sz="2000" dirty="0" smtClean="0"/>
              <a:t>), then the partial unavailability's are calculated for each component type and this yields the set of bulk parameters.</a:t>
            </a:r>
            <a:endParaRPr lang="en-US" sz="2000"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29</a:t>
            </a:fld>
            <a:endParaRPr lang="en-US" dirty="0"/>
          </a:p>
        </p:txBody>
      </p:sp>
      <p:sp>
        <p:nvSpPr>
          <p:cNvPr id="4198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1985" name="Object 1"/>
          <p:cNvGraphicFramePr>
            <a:graphicFrameLocks noChangeAspect="1"/>
          </p:cNvGraphicFramePr>
          <p:nvPr/>
        </p:nvGraphicFramePr>
        <p:xfrm>
          <a:off x="874059" y="1290731"/>
          <a:ext cx="708025" cy="463550"/>
        </p:xfrm>
        <a:graphic>
          <a:graphicData uri="http://schemas.openxmlformats.org/presentationml/2006/ole">
            <p:oleObj spid="_x0000_s41985" name="Equation" r:id="rId3" imgW="355320" imgH="228600" progId="Equation.DSMT4">
              <p:embed/>
            </p:oleObj>
          </a:graphicData>
        </a:graphic>
      </p:graphicFrame>
      <p:graphicFrame>
        <p:nvGraphicFramePr>
          <p:cNvPr id="41987" name="Object 3"/>
          <p:cNvGraphicFramePr>
            <a:graphicFrameLocks noChangeAspect="1"/>
          </p:cNvGraphicFramePr>
          <p:nvPr/>
        </p:nvGraphicFramePr>
        <p:xfrm>
          <a:off x="2109320" y="2306169"/>
          <a:ext cx="328613" cy="455613"/>
        </p:xfrm>
        <a:graphic>
          <a:graphicData uri="http://schemas.openxmlformats.org/presentationml/2006/ole">
            <p:oleObj spid="_x0000_s41987" name="Equation" r:id="rId4" imgW="164880" imgH="228600" progId="Equation.DSMT4">
              <p:embed/>
            </p:oleObj>
          </a:graphicData>
        </a:graphic>
      </p:graphicFrame>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Marginal Method (Cont’d)</a:t>
            </a:r>
            <a:endParaRPr lang="en-US" dirty="0"/>
          </a:p>
        </p:txBody>
      </p:sp>
      <p:sp>
        <p:nvSpPr>
          <p:cNvPr id="3" name="Content Placeholder 2"/>
          <p:cNvSpPr>
            <a:spLocks noGrp="1"/>
          </p:cNvSpPr>
          <p:nvPr>
            <p:ph idx="1"/>
          </p:nvPr>
        </p:nvSpPr>
        <p:spPr/>
        <p:txBody>
          <a:bodyPr>
            <a:normAutofit/>
          </a:bodyPr>
          <a:lstStyle/>
          <a:p>
            <a:r>
              <a:rPr lang="en-US" sz="2000" dirty="0" smtClean="0"/>
              <a:t>Once these two calculations are performed and the sensitivity of each type is obtained we find the bulk parameters using</a:t>
            </a:r>
          </a:p>
          <a:p>
            <a:endParaRPr lang="en-US" sz="2000" dirty="0" smtClean="0"/>
          </a:p>
          <a:p>
            <a:endParaRPr lang="en-US" sz="2000" dirty="0" smtClean="0"/>
          </a:p>
          <a:p>
            <a:endParaRPr lang="en-US" sz="2000" dirty="0" smtClean="0"/>
          </a:p>
          <a:p>
            <a:endParaRPr lang="en-US" sz="2000" dirty="0" smtClean="0"/>
          </a:p>
          <a:p>
            <a:endParaRPr lang="en-US" sz="2000" dirty="0" smtClean="0"/>
          </a:p>
          <a:p>
            <a:r>
              <a:rPr lang="en-US" sz="2000" dirty="0" smtClean="0"/>
              <a:t>The bulk parameters are obtained in the process of solving these equations thus:</a:t>
            </a:r>
          </a:p>
          <a:p>
            <a:endParaRPr lang="en-US" sz="2000"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30</a:t>
            </a:fld>
            <a:endParaRPr lang="en-US" dirty="0"/>
          </a:p>
        </p:txBody>
      </p:sp>
      <p:sp>
        <p:nvSpPr>
          <p:cNvPr id="4301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3009" name="Object 1"/>
          <p:cNvGraphicFramePr>
            <a:graphicFrameLocks noChangeAspect="1"/>
          </p:cNvGraphicFramePr>
          <p:nvPr/>
        </p:nvGraphicFramePr>
        <p:xfrm>
          <a:off x="901700" y="2191310"/>
          <a:ext cx="4772025" cy="1271588"/>
        </p:xfrm>
        <a:graphic>
          <a:graphicData uri="http://schemas.openxmlformats.org/presentationml/2006/ole">
            <p:oleObj spid="_x0000_s43009" name="Equation" r:id="rId3" imgW="2362200" imgH="635000" progId="Equation.DSMT4">
              <p:embed/>
            </p:oleObj>
          </a:graphicData>
        </a:graphic>
      </p:graphicFrame>
      <p:sp>
        <p:nvSpPr>
          <p:cNvPr id="43011"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 name="Object 2"/>
          <p:cNvGraphicFramePr>
            <a:graphicFrameLocks noChangeAspect="1"/>
          </p:cNvGraphicFramePr>
          <p:nvPr/>
        </p:nvGraphicFramePr>
        <p:xfrm>
          <a:off x="913653" y="4787152"/>
          <a:ext cx="2852738" cy="1114425"/>
        </p:xfrm>
        <a:graphic>
          <a:graphicData uri="http://schemas.openxmlformats.org/presentationml/2006/ole">
            <p:oleObj spid="_x0000_s43010" name="Equation" r:id="rId4" imgW="1435100" imgH="558800" progId="Equation.DSMT4">
              <p:embed/>
            </p:oleObj>
          </a:graphicData>
        </a:graphic>
      </p:graphicFrame>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Marginal Method (Cont’d)</a:t>
            </a:r>
            <a:endParaRPr lang="en-US" dirty="0"/>
          </a:p>
        </p:txBody>
      </p:sp>
      <p:sp>
        <p:nvSpPr>
          <p:cNvPr id="3" name="Content Placeholder 2"/>
          <p:cNvSpPr>
            <a:spLocks noGrp="1"/>
          </p:cNvSpPr>
          <p:nvPr>
            <p:ph idx="1"/>
          </p:nvPr>
        </p:nvSpPr>
        <p:spPr/>
        <p:txBody>
          <a:bodyPr>
            <a:normAutofit/>
          </a:bodyPr>
          <a:lstStyle/>
          <a:p>
            <a:pPr algn="just"/>
            <a:r>
              <a:rPr lang="en-US" sz="2000" dirty="0" smtClean="0"/>
              <a:t>Once the parameters are calculated, spares are added in order to reduce the unavailability and a marginal analysis is conducted. At each step of the marginal analysis the most "cost effective" type of spare is determined and a single spare is added to its stock.</a:t>
            </a:r>
          </a:p>
          <a:p>
            <a:pPr algn="just"/>
            <a:endParaRPr lang="en-US" sz="2000" dirty="0" smtClean="0"/>
          </a:p>
          <a:p>
            <a:pPr algn="just"/>
            <a:r>
              <a:rPr lang="en-US" sz="2000" dirty="0" smtClean="0"/>
              <a:t>After a number of analytic steps a Monte Carlo calculation is done with the current allocation. The equations that are obtained from that calculation replace the (Mode 2) initial equations and      is recalculated. The process continues until the target performance (availability) is achieved.</a:t>
            </a:r>
          </a:p>
          <a:p>
            <a:pPr algn="just"/>
            <a:endParaRPr lang="en-US" sz="2000"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31</a:t>
            </a:fld>
            <a:endParaRPr lang="en-US" dirty="0"/>
          </a:p>
        </p:txBody>
      </p:sp>
      <p:sp>
        <p:nvSpPr>
          <p:cNvPr id="5017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0177" name="Object 1"/>
          <p:cNvGraphicFramePr>
            <a:graphicFrameLocks noChangeAspect="1"/>
          </p:cNvGraphicFramePr>
          <p:nvPr/>
        </p:nvGraphicFramePr>
        <p:xfrm>
          <a:off x="7732054" y="3536576"/>
          <a:ext cx="328613" cy="463550"/>
        </p:xfrm>
        <a:graphic>
          <a:graphicData uri="http://schemas.openxmlformats.org/presentationml/2006/ole">
            <p:oleObj spid="_x0000_s50177" name="Equation" r:id="rId3" imgW="165028" imgH="228501" progId="Equation.DSMT4">
              <p:embed/>
            </p:oleObj>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Marginal Method (Cont’d)</a:t>
            </a:r>
            <a:endParaRPr lang="en-US" dirty="0"/>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32</a:t>
            </a:fld>
            <a:endParaRPr lang="en-US" dirty="0"/>
          </a:p>
        </p:txBody>
      </p:sp>
      <p:pic>
        <p:nvPicPr>
          <p:cNvPr id="6" name="Picture 9"/>
          <p:cNvPicPr>
            <a:picLocks noChangeAspect="1" noChangeArrowheads="1"/>
          </p:cNvPicPr>
          <p:nvPr/>
        </p:nvPicPr>
        <p:blipFill>
          <a:blip r:embed="rId2" cstate="print"/>
          <a:srcRect/>
          <a:stretch>
            <a:fillRect/>
          </a:stretch>
        </p:blipFill>
        <p:spPr bwMode="auto">
          <a:xfrm>
            <a:off x="884458" y="1815354"/>
            <a:ext cx="7452899" cy="418203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Marginal Method Summary</a:t>
            </a:r>
            <a:endParaRPr lang="en-US" dirty="0"/>
          </a:p>
        </p:txBody>
      </p:sp>
      <p:sp>
        <p:nvSpPr>
          <p:cNvPr id="3" name="Content Placeholder 2"/>
          <p:cNvSpPr>
            <a:spLocks noGrp="1"/>
          </p:cNvSpPr>
          <p:nvPr>
            <p:ph idx="1"/>
          </p:nvPr>
        </p:nvSpPr>
        <p:spPr>
          <a:xfrm>
            <a:off x="457199" y="1295400"/>
            <a:ext cx="8243047" cy="4830763"/>
          </a:xfrm>
        </p:spPr>
        <p:txBody>
          <a:bodyPr>
            <a:noAutofit/>
          </a:bodyPr>
          <a:lstStyle/>
          <a:p>
            <a:pPr algn="just"/>
            <a:r>
              <a:rPr lang="en-US" sz="2400" dirty="0" smtClean="0"/>
              <a:t>Pros</a:t>
            </a:r>
          </a:p>
          <a:p>
            <a:pPr lvl="1" algn="just"/>
            <a:r>
              <a:rPr lang="en-US" sz="2000" dirty="0" smtClean="0"/>
              <a:t>Relatively easy to implement</a:t>
            </a:r>
          </a:p>
          <a:p>
            <a:pPr lvl="1" algn="just"/>
            <a:r>
              <a:rPr lang="en-US" sz="2000" dirty="0" smtClean="0"/>
              <a:t>Enables correct  assessment of system performance </a:t>
            </a:r>
          </a:p>
          <a:p>
            <a:pPr algn="just"/>
            <a:endParaRPr lang="en-US" sz="2400" dirty="0" smtClean="0"/>
          </a:p>
          <a:p>
            <a:pPr algn="just"/>
            <a:endParaRPr lang="en-US" sz="2400" dirty="0" smtClean="0"/>
          </a:p>
          <a:p>
            <a:pPr algn="just"/>
            <a:r>
              <a:rPr lang="en-US" sz="2400" dirty="0" smtClean="0"/>
              <a:t>Cons</a:t>
            </a:r>
          </a:p>
          <a:p>
            <a:pPr lvl="1" algn="just"/>
            <a:r>
              <a:rPr lang="en-US" sz="2000" dirty="0" smtClean="0"/>
              <a:t>Depends on the correctness of the Waiting Time Approximation </a:t>
            </a:r>
          </a:p>
          <a:p>
            <a:pPr lvl="1" algn="just"/>
            <a:r>
              <a:rPr lang="en-US" sz="2000" dirty="0" smtClean="0"/>
              <a:t>Utilizes </a:t>
            </a:r>
            <a:r>
              <a:rPr lang="en-US" sz="2000" dirty="0" smtClean="0"/>
              <a:t>a greedy heuristic technique for the optimization purposes and thus provides optimal solutions only if the system performance function is convex on its domain (spare parts)</a:t>
            </a:r>
          </a:p>
          <a:p>
            <a:pPr lvl="1" algn="just"/>
            <a:endParaRPr lang="en-US" sz="2000" dirty="0" smtClean="0"/>
          </a:p>
          <a:p>
            <a:pPr algn="just"/>
            <a:endParaRPr lang="en-US" sz="2000"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33</a:t>
            </a:fld>
            <a:endParaRPr lang="en-US" dirty="0"/>
          </a:p>
        </p:txBody>
      </p:sp>
      <p:pic>
        <p:nvPicPr>
          <p:cNvPr id="6" name="Picture 2" descr="http://www.bestandroidtabletreviews.com/wp-content/uploads/2011/07/129918-simple-red-square-icon-symbols-shapes-smileyfacesad.png"/>
          <p:cNvPicPr>
            <a:picLocks noChangeAspect="1" noChangeArrowheads="1"/>
          </p:cNvPicPr>
          <p:nvPr/>
        </p:nvPicPr>
        <p:blipFill>
          <a:blip r:embed="rId2" cstate="print"/>
          <a:srcRect/>
          <a:stretch>
            <a:fillRect/>
          </a:stretch>
        </p:blipFill>
        <p:spPr bwMode="auto">
          <a:xfrm>
            <a:off x="259544" y="3261381"/>
            <a:ext cx="650503" cy="650503"/>
          </a:xfrm>
          <a:prstGeom prst="rect">
            <a:avLst/>
          </a:prstGeom>
          <a:noFill/>
        </p:spPr>
      </p:pic>
      <p:pic>
        <p:nvPicPr>
          <p:cNvPr id="7" name="Picture 4" descr="http://www.bestandroidtabletreviews.com/wp-content/uploads/2011/07/129911-simple-red-square-icon-symbols-shapes-smiley-face1.png"/>
          <p:cNvPicPr>
            <a:picLocks noChangeAspect="1" noChangeArrowheads="1"/>
          </p:cNvPicPr>
          <p:nvPr/>
        </p:nvPicPr>
        <p:blipFill>
          <a:blip r:embed="rId3" cstate="print"/>
          <a:srcRect/>
          <a:stretch>
            <a:fillRect/>
          </a:stretch>
        </p:blipFill>
        <p:spPr bwMode="auto">
          <a:xfrm>
            <a:off x="242046" y="1207586"/>
            <a:ext cx="650503" cy="650503"/>
          </a:xfrm>
          <a:prstGeom prst="rect">
            <a:avLst/>
          </a:prstGeom>
          <a:noFill/>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402542"/>
            <a:ext cx="8001000" cy="990600"/>
          </a:xfrm>
        </p:spPr>
        <p:txBody>
          <a:bodyPr/>
          <a:lstStyle/>
          <a:p>
            <a:pPr algn="l"/>
            <a:r>
              <a:rPr lang="en-US" sz="3600" dirty="0" smtClean="0">
                <a:solidFill>
                  <a:schemeClr val="bg1"/>
                </a:solidFill>
                <a:effectLst>
                  <a:outerShdw blurRad="38100" dist="38100" dir="2700000" algn="tl">
                    <a:srgbClr val="000000">
                      <a:alpha val="43137"/>
                    </a:srgbClr>
                  </a:outerShdw>
                </a:effectLst>
              </a:rPr>
              <a:t>Numerical Example</a:t>
            </a:r>
            <a:endParaRPr lang="en-US" sz="3600" dirty="0">
              <a:solidFill>
                <a:schemeClr val="bg1"/>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2864217" y="3684496"/>
            <a:ext cx="5782238" cy="605118"/>
          </a:xfrm>
        </p:spPr>
        <p:txBody>
          <a:bodyPr>
            <a:noAutofit/>
          </a:bodyPr>
          <a:lstStyle/>
          <a:p>
            <a:pPr algn="l"/>
            <a:r>
              <a:rPr lang="en-US" sz="1600" dirty="0" smtClean="0">
                <a:solidFill>
                  <a:schemeClr val="tx1"/>
                </a:solidFill>
              </a:rPr>
              <a:t>All systems, data and logic appearing in this example are fictitious. </a:t>
            </a:r>
            <a:endParaRPr lang="en-US" sz="1600" dirty="0" smtClean="0">
              <a:solidFill>
                <a:schemeClr val="tx1"/>
              </a:solidFill>
            </a:endParaRPr>
          </a:p>
          <a:p>
            <a:pPr algn="l"/>
            <a:r>
              <a:rPr lang="en-US" sz="1600" dirty="0" smtClean="0">
                <a:solidFill>
                  <a:schemeClr val="tx1"/>
                </a:solidFill>
              </a:rPr>
              <a:t>Any </a:t>
            </a:r>
            <a:r>
              <a:rPr lang="en-US" sz="1600" dirty="0" smtClean="0">
                <a:solidFill>
                  <a:schemeClr val="tx1"/>
                </a:solidFill>
              </a:rPr>
              <a:t>resemblance to real systems and names, is purely coincidental.</a:t>
            </a:r>
            <a:endParaRPr lang="en-US" sz="1600" dirty="0">
              <a:solidFill>
                <a:schemeClr val="tx1"/>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Air Defense System Launcher</a:t>
            </a:r>
            <a:endParaRPr lang="en-US" dirty="0"/>
          </a:p>
        </p:txBody>
      </p:sp>
      <p:sp>
        <p:nvSpPr>
          <p:cNvPr id="3" name="Content Placeholder 2"/>
          <p:cNvSpPr>
            <a:spLocks noGrp="1"/>
          </p:cNvSpPr>
          <p:nvPr>
            <p:ph idx="1"/>
          </p:nvPr>
        </p:nvSpPr>
        <p:spPr/>
        <p:txBody>
          <a:bodyPr/>
          <a:lstStyle/>
          <a:p>
            <a:r>
              <a:rPr lang="en-US" dirty="0" smtClean="0"/>
              <a:t>Launcher RBD</a:t>
            </a:r>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Multi-Indenture structure: LRUs/SRUs</a:t>
            </a:r>
            <a:endParaRPr lang="en-US"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35</a:t>
            </a:fld>
            <a:endParaRPr lang="en-US" dirty="0"/>
          </a:p>
        </p:txBody>
      </p:sp>
      <p:pic>
        <p:nvPicPr>
          <p:cNvPr id="6" name="Picture 2"/>
          <p:cNvPicPr>
            <a:picLocks noChangeAspect="1" noChangeArrowheads="1"/>
          </p:cNvPicPr>
          <p:nvPr/>
        </p:nvPicPr>
        <p:blipFill>
          <a:blip r:embed="rId2" cstate="print"/>
          <a:srcRect/>
          <a:stretch>
            <a:fillRect/>
          </a:stretch>
        </p:blipFill>
        <p:spPr bwMode="auto">
          <a:xfrm>
            <a:off x="900954" y="1866289"/>
            <a:ext cx="7328647" cy="2642960"/>
          </a:xfrm>
          <a:prstGeom prst="rect">
            <a:avLst/>
          </a:prstGeom>
          <a:noFill/>
          <a:ln w="9525">
            <a:noFill/>
            <a:miter lim="800000"/>
            <a:headEnd/>
            <a:tailEnd/>
          </a:ln>
        </p:spPr>
      </p:pic>
      <p:sp>
        <p:nvSpPr>
          <p:cNvPr id="7" name="Rectangle 6"/>
          <p:cNvSpPr/>
          <p:nvPr/>
        </p:nvSpPr>
        <p:spPr>
          <a:xfrm>
            <a:off x="2958352" y="3227294"/>
            <a:ext cx="484095" cy="1317812"/>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880846" y="3191435"/>
            <a:ext cx="484095" cy="92336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Logistic Envelope</a:t>
            </a:r>
            <a:endParaRPr lang="en-US"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36</a:t>
            </a:fld>
            <a:endParaRPr lang="en-US" dirty="0"/>
          </a:p>
        </p:txBody>
      </p:sp>
      <p:sp>
        <p:nvSpPr>
          <p:cNvPr id="6" name="Content Placeholder 2"/>
          <p:cNvSpPr txBox="1">
            <a:spLocks/>
          </p:cNvSpPr>
          <p:nvPr/>
        </p:nvSpPr>
        <p:spPr>
          <a:xfrm>
            <a:off x="3962400" y="1143000"/>
            <a:ext cx="4724400" cy="5334000"/>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The launchers are located at 2</a:t>
            </a:r>
            <a:r>
              <a:rPr kumimoji="0" lang="ru-RU" sz="18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 </a:t>
            </a:r>
            <a:r>
              <a:rPr kumimoji="0" lang="en-US" sz="18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different bases (O-Level)</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 </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Base 1: </a:t>
            </a:r>
            <a:r>
              <a:rPr kumimoji="0" lang="en-US" sz="18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2 Launchers</a:t>
            </a:r>
            <a:endParaRPr kumimoji="0" lang="en-US" sz="18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Base 2: </a:t>
            </a:r>
            <a:r>
              <a:rPr kumimoji="0" lang="en-US" sz="18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1 Launcher</a:t>
            </a:r>
            <a:endParaRPr kumimoji="0" lang="en-US" sz="18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8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8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8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8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8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8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8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8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8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O-Level Bases are supported by a single Intermediate Maintenance Level which is supported by the manufacturer’s depot</a:t>
            </a:r>
            <a:endParaRPr kumimoji="0" lang="en-US" sz="1800" b="0" i="0" u="none" strike="noStrike" kern="1200" cap="none" spc="0" normalizeH="0" baseline="0" noProof="0" dirty="0">
              <a:ln>
                <a:noFill/>
              </a:ln>
              <a:solidFill>
                <a:schemeClr val="tx1"/>
              </a:solidFill>
              <a:effectLst/>
              <a:uLnTx/>
              <a:uFillTx/>
              <a:latin typeface="Arial" pitchFamily="34" charset="0"/>
              <a:ea typeface="+mn-ea"/>
              <a:cs typeface="Arial" charset="0"/>
            </a:endParaRPr>
          </a:p>
        </p:txBody>
      </p:sp>
      <p:pic>
        <p:nvPicPr>
          <p:cNvPr id="8" name="Picture 4" descr="http://honestreporting.com/wp-content/uploads/2012/03/rocket-range1.jpg"/>
          <p:cNvPicPr>
            <a:picLocks noChangeAspect="1" noChangeArrowheads="1"/>
          </p:cNvPicPr>
          <p:nvPr/>
        </p:nvPicPr>
        <p:blipFill>
          <a:blip r:embed="rId2" cstate="print"/>
          <a:srcRect t="10899" r="4412"/>
          <a:stretch>
            <a:fillRect/>
          </a:stretch>
        </p:blipFill>
        <p:spPr bwMode="auto">
          <a:xfrm>
            <a:off x="363073" y="1371600"/>
            <a:ext cx="3186951" cy="4589933"/>
          </a:xfrm>
          <a:prstGeom prst="rect">
            <a:avLst/>
          </a:prstGeom>
          <a:noFill/>
        </p:spPr>
      </p:pic>
      <p:sp>
        <p:nvSpPr>
          <p:cNvPr id="9" name="AutoShape 4"/>
          <p:cNvSpPr>
            <a:spLocks noChangeArrowheads="1"/>
          </p:cNvSpPr>
          <p:nvPr/>
        </p:nvSpPr>
        <p:spPr bwMode="auto">
          <a:xfrm>
            <a:off x="5401207" y="3657364"/>
            <a:ext cx="800504" cy="709673"/>
          </a:xfrm>
          <a:prstGeom prst="can">
            <a:avLst>
              <a:gd name="adj" fmla="val 25000"/>
            </a:avLst>
          </a:prstGeom>
          <a:solidFill>
            <a:schemeClr val="bg1"/>
          </a:solidFill>
          <a:ln w="9525">
            <a:solidFill>
              <a:schemeClr val="tx2"/>
            </a:solidFill>
            <a:miter lim="800000"/>
            <a:headEnd/>
            <a:tailEnd/>
          </a:ln>
          <a:effectLst>
            <a:outerShdw dist="107763" dir="2700000" algn="ctr" rotWithShape="0">
              <a:schemeClr val="bg2">
                <a:alpha val="50000"/>
              </a:schemeClr>
            </a:outerShdw>
          </a:effectLst>
        </p:spPr>
        <p:txBody>
          <a:bodyPr wrap="none" anchor="ctr"/>
          <a:lstStyle/>
          <a:p>
            <a:pPr algn="ctr"/>
            <a:r>
              <a:rPr lang="en-US" sz="1400" dirty="0">
                <a:latin typeface="Arial" pitchFamily="34" charset="0"/>
                <a:cs typeface="Arial" pitchFamily="34" charset="0"/>
              </a:rPr>
              <a:t>D-Level</a:t>
            </a:r>
          </a:p>
          <a:p>
            <a:pPr algn="ctr"/>
            <a:r>
              <a:rPr lang="en-US" sz="1400" dirty="0">
                <a:latin typeface="Arial" pitchFamily="34" charset="0"/>
                <a:cs typeface="Arial" pitchFamily="34" charset="0"/>
              </a:rPr>
              <a:t>Depot</a:t>
            </a:r>
          </a:p>
        </p:txBody>
      </p:sp>
      <p:sp>
        <p:nvSpPr>
          <p:cNvPr id="10" name="AutoShape 5"/>
          <p:cNvSpPr>
            <a:spLocks noChangeArrowheads="1"/>
          </p:cNvSpPr>
          <p:nvPr/>
        </p:nvSpPr>
        <p:spPr bwMode="auto">
          <a:xfrm>
            <a:off x="1437875" y="2785517"/>
            <a:ext cx="880274" cy="338620"/>
          </a:xfrm>
          <a:prstGeom prst="flowChartProcess">
            <a:avLst/>
          </a:prstGeom>
          <a:solidFill>
            <a:schemeClr val="bg1"/>
          </a:solidFill>
          <a:ln w="9525">
            <a:solidFill>
              <a:schemeClr val="tx2"/>
            </a:solidFill>
            <a:miter lim="800000"/>
            <a:headEnd/>
            <a:tailEnd/>
          </a:ln>
          <a:effectLst>
            <a:outerShdw dist="107763" dir="2700000" algn="ctr" rotWithShape="0">
              <a:schemeClr val="bg2">
                <a:alpha val="50000"/>
              </a:schemeClr>
            </a:outerShdw>
          </a:effectLst>
        </p:spPr>
        <p:txBody>
          <a:bodyPr wrap="none" anchor="ctr"/>
          <a:lstStyle/>
          <a:p>
            <a:pPr algn="ctr"/>
            <a:r>
              <a:rPr lang="en-US" sz="1400" dirty="0">
                <a:latin typeface="Arial" pitchFamily="34" charset="0"/>
                <a:cs typeface="Arial" pitchFamily="34" charset="0"/>
              </a:rPr>
              <a:t>Base </a:t>
            </a:r>
            <a:r>
              <a:rPr lang="en-US" sz="1400" dirty="0" smtClean="0">
                <a:latin typeface="Arial" pitchFamily="34" charset="0"/>
                <a:cs typeface="Arial" pitchFamily="34" charset="0"/>
              </a:rPr>
              <a:t>#2</a:t>
            </a:r>
            <a:endParaRPr lang="en-US" sz="1400" dirty="0">
              <a:latin typeface="Arial" pitchFamily="34" charset="0"/>
              <a:cs typeface="Arial" pitchFamily="34" charset="0"/>
            </a:endParaRPr>
          </a:p>
        </p:txBody>
      </p:sp>
      <p:sp>
        <p:nvSpPr>
          <p:cNvPr id="11" name="AutoShape 6"/>
          <p:cNvSpPr>
            <a:spLocks noChangeArrowheads="1"/>
          </p:cNvSpPr>
          <p:nvPr/>
        </p:nvSpPr>
        <p:spPr bwMode="auto">
          <a:xfrm>
            <a:off x="2176801" y="4031013"/>
            <a:ext cx="880274" cy="338620"/>
          </a:xfrm>
          <a:prstGeom prst="flowChartProcess">
            <a:avLst/>
          </a:prstGeom>
          <a:solidFill>
            <a:schemeClr val="bg1"/>
          </a:solidFill>
          <a:ln w="9525">
            <a:solidFill>
              <a:schemeClr val="tx2"/>
            </a:solidFill>
            <a:miter lim="800000"/>
            <a:headEnd/>
            <a:tailEnd/>
          </a:ln>
          <a:effectLst>
            <a:outerShdw dist="107763" dir="2700000" algn="ctr" rotWithShape="0">
              <a:schemeClr val="bg2">
                <a:alpha val="50000"/>
              </a:schemeClr>
            </a:outerShdw>
          </a:effectLst>
        </p:spPr>
        <p:txBody>
          <a:bodyPr wrap="none" anchor="ctr"/>
          <a:lstStyle/>
          <a:p>
            <a:pPr algn="ctr"/>
            <a:r>
              <a:rPr lang="en-US" sz="1400" dirty="0">
                <a:latin typeface="Arial" pitchFamily="34" charset="0"/>
                <a:cs typeface="Arial" pitchFamily="34" charset="0"/>
              </a:rPr>
              <a:t>Base </a:t>
            </a:r>
            <a:r>
              <a:rPr lang="en-US" sz="1400" dirty="0" smtClean="0">
                <a:latin typeface="Arial" pitchFamily="34" charset="0"/>
                <a:cs typeface="Arial" pitchFamily="34" charset="0"/>
              </a:rPr>
              <a:t>#1</a:t>
            </a:r>
            <a:endParaRPr lang="en-US" sz="1400" dirty="0">
              <a:latin typeface="Arial" pitchFamily="34" charset="0"/>
              <a:cs typeface="Arial" pitchFamily="34" charset="0"/>
            </a:endParaRPr>
          </a:p>
        </p:txBody>
      </p:sp>
      <p:sp>
        <p:nvSpPr>
          <p:cNvPr id="12" name="AutoShape 34"/>
          <p:cNvSpPr>
            <a:spLocks noChangeArrowheads="1"/>
          </p:cNvSpPr>
          <p:nvPr/>
        </p:nvSpPr>
        <p:spPr bwMode="auto">
          <a:xfrm>
            <a:off x="3938749" y="3715747"/>
            <a:ext cx="750122" cy="569555"/>
          </a:xfrm>
          <a:prstGeom prst="can">
            <a:avLst>
              <a:gd name="adj" fmla="val 25000"/>
            </a:avLst>
          </a:prstGeom>
          <a:solidFill>
            <a:schemeClr val="bg1"/>
          </a:solidFill>
          <a:ln w="9525">
            <a:solidFill>
              <a:schemeClr val="tx2"/>
            </a:solidFill>
            <a:miter lim="800000"/>
            <a:headEnd/>
            <a:tailEnd/>
          </a:ln>
          <a:effectLst>
            <a:outerShdw dist="107763" dir="2700000" algn="ctr" rotWithShape="0">
              <a:schemeClr val="bg2">
                <a:alpha val="50000"/>
              </a:schemeClr>
            </a:outerShdw>
          </a:effectLst>
        </p:spPr>
        <p:txBody>
          <a:bodyPr wrap="none" anchor="ctr"/>
          <a:lstStyle/>
          <a:p>
            <a:pPr algn="ctr"/>
            <a:r>
              <a:rPr lang="en-US" sz="1400" dirty="0">
                <a:latin typeface="Arial" pitchFamily="34" charset="0"/>
                <a:cs typeface="Arial" pitchFamily="34" charset="0"/>
              </a:rPr>
              <a:t>I-Level</a:t>
            </a:r>
          </a:p>
          <a:p>
            <a:pPr algn="ctr"/>
            <a:r>
              <a:rPr lang="en-US" sz="1400" dirty="0">
                <a:latin typeface="Arial" pitchFamily="34" charset="0"/>
                <a:cs typeface="Arial" pitchFamily="34" charset="0"/>
              </a:rPr>
              <a:t>Depot</a:t>
            </a:r>
          </a:p>
        </p:txBody>
      </p:sp>
      <p:cxnSp>
        <p:nvCxnSpPr>
          <p:cNvPr id="13" name="AutoShape 40"/>
          <p:cNvCxnSpPr>
            <a:cxnSpLocks noChangeShapeType="1"/>
            <a:stCxn id="10" idx="2"/>
            <a:endCxn id="12" idx="1"/>
          </p:cNvCxnSpPr>
          <p:nvPr/>
        </p:nvCxnSpPr>
        <p:spPr bwMode="auto">
          <a:xfrm rot="16200000" flipH="1">
            <a:off x="2800106" y="2202043"/>
            <a:ext cx="591611" cy="2435798"/>
          </a:xfrm>
          <a:prstGeom prst="curvedConnector3">
            <a:avLst>
              <a:gd name="adj1" fmla="val 50000"/>
            </a:avLst>
          </a:prstGeom>
          <a:noFill/>
          <a:ln w="9525">
            <a:solidFill>
              <a:schemeClr val="tx2"/>
            </a:solidFill>
            <a:round/>
            <a:headEnd type="triangle" w="med" len="med"/>
            <a:tailEnd type="triangle" w="med" len="med"/>
          </a:ln>
          <a:effectLst/>
        </p:spPr>
      </p:cxnSp>
      <p:cxnSp>
        <p:nvCxnSpPr>
          <p:cNvPr id="14" name="AutoShape 41"/>
          <p:cNvCxnSpPr>
            <a:cxnSpLocks noChangeShapeType="1"/>
            <a:stCxn id="12" idx="1"/>
            <a:endCxn id="11" idx="2"/>
          </p:cNvCxnSpPr>
          <p:nvPr/>
        </p:nvCxnSpPr>
        <p:spPr bwMode="auto">
          <a:xfrm rot="16200000" flipH="1" flipV="1">
            <a:off x="3138432" y="3194254"/>
            <a:ext cx="653886" cy="1696872"/>
          </a:xfrm>
          <a:prstGeom prst="curvedConnector5">
            <a:avLst>
              <a:gd name="adj1" fmla="val -28571"/>
              <a:gd name="adj2" fmla="val 48082"/>
              <a:gd name="adj3" fmla="val 128571"/>
            </a:avLst>
          </a:prstGeom>
          <a:noFill/>
          <a:ln w="9525">
            <a:solidFill>
              <a:schemeClr val="tx2"/>
            </a:solidFill>
            <a:round/>
            <a:headEnd type="triangle" w="med" len="med"/>
            <a:tailEnd type="triangle" w="med" len="med"/>
          </a:ln>
          <a:effectLst/>
        </p:spPr>
      </p:cxnSp>
      <p:cxnSp>
        <p:nvCxnSpPr>
          <p:cNvPr id="15" name="AutoShape 43"/>
          <p:cNvCxnSpPr>
            <a:cxnSpLocks noChangeShapeType="1"/>
            <a:stCxn id="12" idx="1"/>
            <a:endCxn id="9" idx="1"/>
          </p:cNvCxnSpPr>
          <p:nvPr/>
        </p:nvCxnSpPr>
        <p:spPr bwMode="auto">
          <a:xfrm rot="5400000" flipH="1" flipV="1">
            <a:off x="5028443" y="2942732"/>
            <a:ext cx="58383" cy="1487649"/>
          </a:xfrm>
          <a:prstGeom prst="curvedConnector3">
            <a:avLst>
              <a:gd name="adj1" fmla="val 419998"/>
            </a:avLst>
          </a:prstGeom>
          <a:noFill/>
          <a:ln w="9525">
            <a:solidFill>
              <a:schemeClr val="tx2"/>
            </a:solidFill>
            <a:round/>
            <a:headEnd type="triangle" w="med" len="med"/>
            <a:tailEnd type="triangle" w="med" len="med"/>
          </a:ln>
          <a:effectLst/>
        </p:spPr>
      </p:cxnSp>
      <p:cxnSp>
        <p:nvCxnSpPr>
          <p:cNvPr id="16" name="AutoShape 44"/>
          <p:cNvCxnSpPr>
            <a:cxnSpLocks noChangeShapeType="1"/>
            <a:stCxn id="9" idx="3"/>
            <a:endCxn id="12" idx="3"/>
          </p:cNvCxnSpPr>
          <p:nvPr/>
        </p:nvCxnSpPr>
        <p:spPr bwMode="auto">
          <a:xfrm rot="5400000" flipH="1">
            <a:off x="5016767" y="3582346"/>
            <a:ext cx="81735" cy="1487649"/>
          </a:xfrm>
          <a:prstGeom prst="curvedConnector3">
            <a:avLst>
              <a:gd name="adj1" fmla="val -228573"/>
            </a:avLst>
          </a:prstGeom>
          <a:noFill/>
          <a:ln w="9525">
            <a:solidFill>
              <a:schemeClr val="tx2"/>
            </a:solidFill>
            <a:round/>
            <a:headEnd type="triangle" w="med" len="med"/>
            <a:tailEnd type="triangle" w="med" len="med"/>
          </a:ln>
          <a:effectLst/>
        </p:spPr>
      </p:cxnSp>
      <p:sp>
        <p:nvSpPr>
          <p:cNvPr id="17" name="Text Box 45"/>
          <p:cNvSpPr txBox="1">
            <a:spLocks noChangeArrowheads="1"/>
          </p:cNvSpPr>
          <p:nvPr/>
        </p:nvSpPr>
        <p:spPr bwMode="auto">
          <a:xfrm>
            <a:off x="1370700" y="2558351"/>
            <a:ext cx="1007627" cy="224449"/>
          </a:xfrm>
          <a:prstGeom prst="rect">
            <a:avLst/>
          </a:prstGeom>
          <a:noFill/>
          <a:ln w="9525">
            <a:noFill/>
            <a:miter lim="800000"/>
            <a:headEnd/>
            <a:tailEnd/>
          </a:ln>
          <a:effectLst/>
        </p:spPr>
        <p:txBody>
          <a:bodyPr>
            <a:spAutoFit/>
          </a:bodyPr>
          <a:lstStyle/>
          <a:p>
            <a:pPr algn="ctr">
              <a:spcBef>
                <a:spcPct val="50000"/>
              </a:spcBef>
            </a:pPr>
            <a:r>
              <a:rPr lang="en-US" sz="1200" b="1" dirty="0" smtClean="0">
                <a:solidFill>
                  <a:srgbClr val="00B050"/>
                </a:solidFill>
                <a:latin typeface="Arial" pitchFamily="34" charset="0"/>
                <a:cs typeface="Arial" pitchFamily="34" charset="0"/>
              </a:rPr>
              <a:t>1 Launcher</a:t>
            </a:r>
            <a:endParaRPr lang="en-US" sz="1200" b="1" dirty="0">
              <a:solidFill>
                <a:srgbClr val="00B050"/>
              </a:solidFill>
              <a:latin typeface="Arial" pitchFamily="34" charset="0"/>
              <a:cs typeface="Arial" pitchFamily="34" charset="0"/>
            </a:endParaRPr>
          </a:p>
        </p:txBody>
      </p:sp>
      <p:sp>
        <p:nvSpPr>
          <p:cNvPr id="18" name="Text Box 321"/>
          <p:cNvSpPr txBox="1">
            <a:spLocks noChangeArrowheads="1"/>
          </p:cNvSpPr>
          <p:nvPr/>
        </p:nvSpPr>
        <p:spPr bwMode="auto">
          <a:xfrm>
            <a:off x="2047441" y="3801604"/>
            <a:ext cx="1166406" cy="276999"/>
          </a:xfrm>
          <a:prstGeom prst="rect">
            <a:avLst/>
          </a:prstGeom>
          <a:noFill/>
          <a:ln w="9525">
            <a:noFill/>
            <a:miter lim="800000"/>
            <a:headEnd/>
            <a:tailEnd/>
          </a:ln>
          <a:effectLst/>
        </p:spPr>
        <p:txBody>
          <a:bodyPr wrap="square">
            <a:spAutoFit/>
          </a:bodyPr>
          <a:lstStyle/>
          <a:p>
            <a:pPr algn="ctr">
              <a:spcBef>
                <a:spcPct val="50000"/>
              </a:spcBef>
            </a:pPr>
            <a:r>
              <a:rPr lang="en-US" sz="1200" b="1" dirty="0" smtClean="0">
                <a:solidFill>
                  <a:srgbClr val="00B050"/>
                </a:solidFill>
                <a:latin typeface="Arial" pitchFamily="34" charset="0"/>
                <a:cs typeface="Arial" pitchFamily="34" charset="0"/>
              </a:rPr>
              <a:t>2 </a:t>
            </a:r>
            <a:r>
              <a:rPr lang="en-US" sz="1200" b="1" dirty="0">
                <a:solidFill>
                  <a:srgbClr val="00B050"/>
                </a:solidFill>
                <a:latin typeface="Arial" pitchFamily="34" charset="0"/>
                <a:cs typeface="Arial" pitchFamily="34" charset="0"/>
              </a:rPr>
              <a:t>Launchers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Logistic Data</a:t>
            </a:r>
            <a:endParaRPr lang="en-US"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37</a:t>
            </a:fld>
            <a:endParaRPr lang="en-US" dirty="0"/>
          </a:p>
        </p:txBody>
      </p:sp>
      <p:graphicFrame>
        <p:nvGraphicFramePr>
          <p:cNvPr id="6" name="Table 5"/>
          <p:cNvGraphicFramePr>
            <a:graphicFrameLocks noGrp="1"/>
          </p:cNvGraphicFramePr>
          <p:nvPr/>
        </p:nvGraphicFramePr>
        <p:xfrm>
          <a:off x="1150196" y="1272988"/>
          <a:ext cx="7039060" cy="4872322"/>
        </p:xfrm>
        <a:graphic>
          <a:graphicData uri="http://schemas.openxmlformats.org/drawingml/2006/table">
            <a:tbl>
              <a:tblPr firstRow="1" bandRow="1">
                <a:tableStyleId>{5940675A-B579-460E-94D1-54222C63F5DA}</a:tableStyleId>
              </a:tblPr>
              <a:tblGrid>
                <a:gridCol w="1190591"/>
                <a:gridCol w="1354504"/>
                <a:gridCol w="1033541"/>
                <a:gridCol w="939359"/>
                <a:gridCol w="840355"/>
                <a:gridCol w="840355"/>
                <a:gridCol w="840355"/>
              </a:tblGrid>
              <a:tr h="348023">
                <a:tc>
                  <a:txBody>
                    <a:bodyPr/>
                    <a:lstStyle/>
                    <a:p>
                      <a:r>
                        <a:rPr lang="en-US" sz="16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LRU</a:t>
                      </a:r>
                      <a:endParaRPr lang="en-US" sz="16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a:txBody>
                  <a:tcPr marT="0" marB="0" anchor="ctr">
                    <a:solidFill>
                      <a:schemeClr val="bg1">
                        <a:lumMod val="50000"/>
                      </a:schemeClr>
                    </a:solidFill>
                  </a:tcPr>
                </a:tc>
                <a:tc>
                  <a:txBody>
                    <a:bodyPr/>
                    <a:lstStyle/>
                    <a:p>
                      <a:r>
                        <a:rPr lang="en-US" sz="16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SRU</a:t>
                      </a:r>
                      <a:endParaRPr lang="en-US" sz="16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a:txBody>
                  <a:tcPr marT="0" marB="0" anchor="ctr">
                    <a:solidFill>
                      <a:schemeClr val="bg1">
                        <a:lumMod val="50000"/>
                      </a:schemeClr>
                    </a:solidFill>
                  </a:tcPr>
                </a:tc>
                <a:tc>
                  <a:txBody>
                    <a:bodyPr/>
                    <a:lstStyle/>
                    <a:p>
                      <a:r>
                        <a:rPr lang="en-US" sz="16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Cost</a:t>
                      </a:r>
                      <a:endParaRPr lang="en-US" sz="16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a:txBody>
                  <a:tcPr marT="0" marB="0" anchor="ctr">
                    <a:solidFill>
                      <a:schemeClr val="bg1">
                        <a:lumMod val="50000"/>
                      </a:schemeClr>
                    </a:solidFill>
                  </a:tcPr>
                </a:tc>
                <a:tc>
                  <a:txBody>
                    <a:bodyPr/>
                    <a:lstStyle/>
                    <a:p>
                      <a:r>
                        <a:rPr lang="en-US" sz="16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MTBF</a:t>
                      </a:r>
                      <a:endParaRPr lang="en-US" sz="16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a:txBody>
                  <a:tcPr marT="0" marB="0" anchor="ctr">
                    <a:solidFill>
                      <a:schemeClr val="bg1">
                        <a:lumMod val="50000"/>
                      </a:schemeClr>
                    </a:solidFill>
                  </a:tcPr>
                </a:tc>
                <a:tc>
                  <a:txBody>
                    <a:bodyPr/>
                    <a:lstStyle/>
                    <a:p>
                      <a:r>
                        <a:rPr lang="en-US" sz="16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MTTR</a:t>
                      </a:r>
                      <a:endParaRPr lang="en-US" sz="16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a:txBody>
                  <a:tcPr marT="0" marB="0" anchor="ctr">
                    <a:solidFill>
                      <a:schemeClr val="bg1">
                        <a:lumMod val="50000"/>
                      </a:schemeClr>
                    </a:solidFill>
                  </a:tcPr>
                </a:tc>
                <a:tc>
                  <a:txBody>
                    <a:bodyPr/>
                    <a:lstStyle/>
                    <a:p>
                      <a:r>
                        <a:rPr lang="en-US" sz="16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TSHIP</a:t>
                      </a:r>
                      <a:endParaRPr lang="en-US" sz="16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a:txBody>
                  <a:tcPr marT="0" marB="0" anchor="ctr">
                    <a:solidFill>
                      <a:schemeClr val="bg1">
                        <a:lumMod val="50000"/>
                      </a:schemeClr>
                    </a:solidFill>
                  </a:tcPr>
                </a:tc>
                <a:tc>
                  <a:txBody>
                    <a:bodyPr/>
                    <a:lstStyle/>
                    <a:p>
                      <a:r>
                        <a:rPr lang="en-US" sz="16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TAT</a:t>
                      </a:r>
                      <a:endParaRPr lang="en-US" sz="16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a:txBody>
                  <a:tcPr marT="0" marB="0" anchor="ctr">
                    <a:solidFill>
                      <a:schemeClr val="bg1">
                        <a:lumMod val="50000"/>
                      </a:schemeClr>
                    </a:solidFill>
                  </a:tcPr>
                </a:tc>
              </a:tr>
              <a:tr h="348023">
                <a:tc>
                  <a:txBody>
                    <a:bodyPr/>
                    <a:lstStyle/>
                    <a:p>
                      <a:r>
                        <a:rPr lang="en-US" sz="1600" dirty="0" smtClean="0">
                          <a:latin typeface="Arial" pitchFamily="34" charset="0"/>
                          <a:cs typeface="Arial" pitchFamily="34" charset="0"/>
                        </a:rPr>
                        <a:t>Fiber Optic</a:t>
                      </a:r>
                      <a:endParaRPr lang="en-US" sz="1600" dirty="0">
                        <a:latin typeface="Arial" pitchFamily="34" charset="0"/>
                        <a:cs typeface="Arial" pitchFamily="34" charset="0"/>
                      </a:endParaRPr>
                    </a:p>
                  </a:txBody>
                  <a:tcPr marT="0" marB="0" anchor="ctr"/>
                </a:tc>
                <a:tc>
                  <a:txBody>
                    <a:bodyPr/>
                    <a:lstStyle/>
                    <a:p>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2,000$</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300,000</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4</a:t>
                      </a:r>
                      <a:endParaRPr lang="en-US" sz="1600" dirty="0">
                        <a:latin typeface="Arial" pitchFamily="34" charset="0"/>
                        <a:cs typeface="Arial" pitchFamily="34" charset="0"/>
                      </a:endParaRPr>
                    </a:p>
                  </a:txBody>
                  <a:tcPr marT="0" marB="0" anchor="ctr"/>
                </a:tc>
                <a:tc gridSpan="2">
                  <a:txBody>
                    <a:bodyPr/>
                    <a:lstStyle/>
                    <a:p>
                      <a:pPr algn="ctr"/>
                      <a:r>
                        <a:rPr lang="en-US" sz="1600" dirty="0" smtClean="0">
                          <a:latin typeface="Arial" pitchFamily="34" charset="0"/>
                          <a:cs typeface="Arial" pitchFamily="34" charset="0"/>
                        </a:rPr>
                        <a:t>Discarded</a:t>
                      </a:r>
                      <a:endParaRPr lang="en-US" sz="1600" dirty="0">
                        <a:latin typeface="Arial" pitchFamily="34" charset="0"/>
                        <a:cs typeface="Arial" pitchFamily="34" charset="0"/>
                      </a:endParaRPr>
                    </a:p>
                  </a:txBody>
                  <a:tcPr marT="0" marB="0" anchor="ctr"/>
                </a:tc>
                <a:tc hMerge="1">
                  <a:txBody>
                    <a:bodyPr/>
                    <a:lstStyle/>
                    <a:p>
                      <a:pPr algn="r"/>
                      <a:endParaRPr lang="en-US" sz="1600" dirty="0">
                        <a:latin typeface="Arial" pitchFamily="34" charset="0"/>
                        <a:cs typeface="Arial" pitchFamily="34" charset="0"/>
                      </a:endParaRPr>
                    </a:p>
                  </a:txBody>
                  <a:tcPr marT="0" marB="0" anchor="ctr"/>
                </a:tc>
              </a:tr>
              <a:tr h="348023">
                <a:tc>
                  <a:txBody>
                    <a:bodyPr/>
                    <a:lstStyle/>
                    <a:p>
                      <a:r>
                        <a:rPr lang="en-US" sz="1600" dirty="0" smtClean="0">
                          <a:latin typeface="Arial" pitchFamily="34" charset="0"/>
                          <a:cs typeface="Arial" pitchFamily="34" charset="0"/>
                        </a:rPr>
                        <a:t>OBE</a:t>
                      </a:r>
                      <a:endParaRPr lang="en-US" sz="1600" dirty="0">
                        <a:latin typeface="Arial" pitchFamily="34" charset="0"/>
                        <a:cs typeface="Arial" pitchFamily="34" charset="0"/>
                      </a:endParaRPr>
                    </a:p>
                  </a:txBody>
                  <a:tcPr marT="0" marB="0" anchor="ctr"/>
                </a:tc>
                <a:tc>
                  <a:txBody>
                    <a:bodyPr/>
                    <a:lstStyle/>
                    <a:p>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35,000$</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11,000</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1.5</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7d</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60d</a:t>
                      </a:r>
                      <a:endParaRPr lang="en-US" sz="1600" dirty="0">
                        <a:latin typeface="Arial" pitchFamily="34" charset="0"/>
                        <a:cs typeface="Arial" pitchFamily="34" charset="0"/>
                      </a:endParaRPr>
                    </a:p>
                  </a:txBody>
                  <a:tcPr marT="0" marB="0" anchor="ctr"/>
                </a:tc>
              </a:tr>
              <a:tr h="34802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latin typeface="Arial" pitchFamily="34" charset="0"/>
                          <a:cs typeface="Arial" pitchFamily="34" charset="0"/>
                        </a:rPr>
                        <a:t>MSW</a:t>
                      </a:r>
                    </a:p>
                  </a:txBody>
                  <a:tcPr marT="0" marB="0" anchor="ctr"/>
                </a:tc>
                <a:tc>
                  <a:txBody>
                    <a:bodyPr/>
                    <a:lstStyle/>
                    <a:p>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15,000$</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2</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7d</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45d</a:t>
                      </a:r>
                      <a:endParaRPr lang="en-US" sz="1600" dirty="0">
                        <a:latin typeface="Arial" pitchFamily="34" charset="0"/>
                        <a:cs typeface="Arial" pitchFamily="34" charset="0"/>
                      </a:endParaRPr>
                    </a:p>
                  </a:txBody>
                  <a:tcPr marT="0" marB="0" anchor="ctr"/>
                </a:tc>
              </a:tr>
              <a:tr h="348023">
                <a:tc>
                  <a:txBody>
                    <a:bodyPr/>
                    <a:lstStyle/>
                    <a:p>
                      <a:endParaRPr lang="en-US" sz="1600" dirty="0">
                        <a:latin typeface="Arial" pitchFamily="34" charset="0"/>
                        <a:cs typeface="Arial" pitchFamily="34" charset="0"/>
                      </a:endParaRPr>
                    </a:p>
                  </a:txBody>
                  <a:tcPr marT="0" marB="0" anchor="ctr"/>
                </a:tc>
                <a:tc>
                  <a:txBody>
                    <a:bodyPr/>
                    <a:lstStyle/>
                    <a:p>
                      <a:r>
                        <a:rPr lang="en-US" sz="1600" dirty="0" smtClean="0">
                          <a:latin typeface="Arial" pitchFamily="34" charset="0"/>
                          <a:cs typeface="Arial" pitchFamily="34" charset="0"/>
                        </a:rPr>
                        <a:t>MSW Card 1</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2,500$</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7,000</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60d</a:t>
                      </a:r>
                      <a:endParaRPr lang="en-US" sz="1600" dirty="0">
                        <a:latin typeface="Arial" pitchFamily="34" charset="0"/>
                        <a:cs typeface="Arial" pitchFamily="34" charset="0"/>
                      </a:endParaRPr>
                    </a:p>
                  </a:txBody>
                  <a:tcPr marT="0" marB="0" anchor="ctr"/>
                </a:tc>
              </a:tr>
              <a:tr h="348023">
                <a:tc>
                  <a:txBody>
                    <a:bodyPr/>
                    <a:lstStyle/>
                    <a:p>
                      <a:endParaRPr lang="en-US" sz="1600" dirty="0">
                        <a:latin typeface="Arial" pitchFamily="34" charset="0"/>
                        <a:cs typeface="Arial" pitchFamily="34" charset="0"/>
                      </a:endParaRPr>
                    </a:p>
                  </a:txBody>
                  <a:tcPr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latin typeface="Arial" pitchFamily="34" charset="0"/>
                          <a:cs typeface="Arial" pitchFamily="34" charset="0"/>
                        </a:rPr>
                        <a:t>MSW Card 2</a:t>
                      </a:r>
                    </a:p>
                  </a:txBody>
                  <a:tcPr marT="0" marB="0" anchor="ctr"/>
                </a:tc>
                <a:tc>
                  <a:txBody>
                    <a:bodyPr/>
                    <a:lstStyle/>
                    <a:p>
                      <a:pPr algn="r"/>
                      <a:r>
                        <a:rPr lang="en-US" sz="1600" dirty="0" smtClean="0">
                          <a:latin typeface="Arial" pitchFamily="34" charset="0"/>
                          <a:cs typeface="Arial" pitchFamily="34" charset="0"/>
                        </a:rPr>
                        <a:t>3,400$</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2,500</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90d</a:t>
                      </a:r>
                      <a:endParaRPr lang="en-US" sz="1600" dirty="0">
                        <a:latin typeface="Arial" pitchFamily="34" charset="0"/>
                        <a:cs typeface="Arial" pitchFamily="34" charset="0"/>
                      </a:endParaRPr>
                    </a:p>
                  </a:txBody>
                  <a:tcPr marT="0" marB="0" anchor="ctr"/>
                </a:tc>
              </a:tr>
              <a:tr h="348023">
                <a:tc>
                  <a:txBody>
                    <a:bodyPr/>
                    <a:lstStyle/>
                    <a:p>
                      <a:endParaRPr lang="en-US" sz="1600" dirty="0">
                        <a:latin typeface="Arial" pitchFamily="34" charset="0"/>
                        <a:cs typeface="Arial" pitchFamily="34" charset="0"/>
                      </a:endParaRPr>
                    </a:p>
                  </a:txBody>
                  <a:tcPr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latin typeface="Arial" pitchFamily="34" charset="0"/>
                          <a:cs typeface="Arial" pitchFamily="34" charset="0"/>
                        </a:rPr>
                        <a:t>MSW Card 3</a:t>
                      </a:r>
                    </a:p>
                  </a:txBody>
                  <a:tcPr marT="0" marB="0" anchor="ctr"/>
                </a:tc>
                <a:tc>
                  <a:txBody>
                    <a:bodyPr/>
                    <a:lstStyle/>
                    <a:p>
                      <a:pPr algn="r"/>
                      <a:r>
                        <a:rPr lang="en-US" sz="1600" dirty="0" smtClean="0">
                          <a:latin typeface="Arial" pitchFamily="34" charset="0"/>
                          <a:cs typeface="Arial" pitchFamily="34" charset="0"/>
                        </a:rPr>
                        <a:t>6,200$</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5,000</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120d</a:t>
                      </a:r>
                      <a:endParaRPr lang="en-US" sz="1600" dirty="0">
                        <a:latin typeface="Arial" pitchFamily="34" charset="0"/>
                        <a:cs typeface="Arial" pitchFamily="34" charset="0"/>
                      </a:endParaRPr>
                    </a:p>
                  </a:txBody>
                  <a:tcPr marT="0" marB="0" anchor="ctr"/>
                </a:tc>
              </a:tr>
              <a:tr h="348023">
                <a:tc>
                  <a:txBody>
                    <a:bodyPr/>
                    <a:lstStyle/>
                    <a:p>
                      <a:r>
                        <a:rPr lang="en-US" sz="1600" dirty="0" smtClean="0">
                          <a:latin typeface="Arial" pitchFamily="34" charset="0"/>
                          <a:cs typeface="Arial" pitchFamily="34" charset="0"/>
                        </a:rPr>
                        <a:t>PS.AV</a:t>
                      </a:r>
                      <a:endParaRPr lang="en-US" sz="1600" dirty="0">
                        <a:latin typeface="Arial" pitchFamily="34" charset="0"/>
                        <a:cs typeface="Arial" pitchFamily="34" charset="0"/>
                      </a:endParaRPr>
                    </a:p>
                  </a:txBody>
                  <a:tcPr marT="0" marB="0" anchor="ctr"/>
                </a:tc>
                <a:tc>
                  <a:txBody>
                    <a:bodyPr/>
                    <a:lstStyle/>
                    <a:p>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12,000$</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10,000</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2</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7d</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45d</a:t>
                      </a:r>
                      <a:endParaRPr lang="en-US" sz="1600" dirty="0">
                        <a:latin typeface="Arial" pitchFamily="34" charset="0"/>
                        <a:cs typeface="Arial" pitchFamily="34" charset="0"/>
                      </a:endParaRPr>
                    </a:p>
                  </a:txBody>
                  <a:tcPr marT="0" marB="0" anchor="ctr"/>
                </a:tc>
              </a:tr>
              <a:tr h="348023">
                <a:tc>
                  <a:txBody>
                    <a:bodyPr/>
                    <a:lstStyle/>
                    <a:p>
                      <a:r>
                        <a:rPr lang="en-US" sz="1600" dirty="0" smtClean="0">
                          <a:latin typeface="Arial" pitchFamily="34" charset="0"/>
                          <a:cs typeface="Arial" pitchFamily="34" charset="0"/>
                        </a:rPr>
                        <a:t>PS.GMC</a:t>
                      </a:r>
                      <a:endParaRPr lang="en-US" sz="1600" dirty="0">
                        <a:latin typeface="Arial" pitchFamily="34" charset="0"/>
                        <a:cs typeface="Arial" pitchFamily="34" charset="0"/>
                      </a:endParaRPr>
                    </a:p>
                  </a:txBody>
                  <a:tcPr marT="0" marB="0" anchor="ctr"/>
                </a:tc>
                <a:tc>
                  <a:txBody>
                    <a:bodyPr/>
                    <a:lstStyle/>
                    <a:p>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15,000$</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9,000</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1</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7d</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45d</a:t>
                      </a:r>
                      <a:endParaRPr lang="en-US" sz="1600" dirty="0">
                        <a:latin typeface="Arial" pitchFamily="34" charset="0"/>
                        <a:cs typeface="Arial" pitchFamily="34" charset="0"/>
                      </a:endParaRPr>
                    </a:p>
                  </a:txBody>
                  <a:tcPr marT="0" marB="0" anchor="ctr"/>
                </a:tc>
              </a:tr>
              <a:tr h="348023">
                <a:tc>
                  <a:txBody>
                    <a:bodyPr/>
                    <a:lstStyle/>
                    <a:p>
                      <a:r>
                        <a:rPr lang="en-US" sz="1600" dirty="0" smtClean="0">
                          <a:latin typeface="Arial" pitchFamily="34" charset="0"/>
                          <a:cs typeface="Arial" pitchFamily="34" charset="0"/>
                        </a:rPr>
                        <a:t>PWR.D</a:t>
                      </a:r>
                      <a:endParaRPr lang="en-US" sz="1600" dirty="0">
                        <a:latin typeface="Arial" pitchFamily="34" charset="0"/>
                        <a:cs typeface="Arial" pitchFamily="34" charset="0"/>
                      </a:endParaRPr>
                    </a:p>
                  </a:txBody>
                  <a:tcPr marT="0" marB="0" anchor="ctr"/>
                </a:tc>
                <a:tc>
                  <a:txBody>
                    <a:bodyPr/>
                    <a:lstStyle/>
                    <a:p>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110,000$</a:t>
                      </a:r>
                      <a:endParaRPr lang="en-US" sz="1600" dirty="0">
                        <a:latin typeface="Arial" pitchFamily="34" charset="0"/>
                        <a:cs typeface="Arial" pitchFamily="34" charset="0"/>
                      </a:endParaRPr>
                    </a:p>
                  </a:txBody>
                  <a:tcPr marT="0" marB="0" anchor="ctr"/>
                </a:tc>
                <a:tc>
                  <a:txBody>
                    <a:bodyPr/>
                    <a:lstStyle/>
                    <a:p>
                      <a:pPr algn="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1</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7d</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45d</a:t>
                      </a:r>
                      <a:endParaRPr lang="en-US" sz="1600" dirty="0">
                        <a:latin typeface="Arial" pitchFamily="34" charset="0"/>
                        <a:cs typeface="Arial" pitchFamily="34" charset="0"/>
                      </a:endParaRPr>
                    </a:p>
                  </a:txBody>
                  <a:tcPr marT="0" marB="0" anchor="ctr"/>
                </a:tc>
              </a:tr>
              <a:tr h="348023">
                <a:tc>
                  <a:txBody>
                    <a:bodyPr/>
                    <a:lstStyle/>
                    <a:p>
                      <a:endParaRPr lang="en-US" sz="1600" dirty="0">
                        <a:latin typeface="Arial" pitchFamily="34" charset="0"/>
                        <a:cs typeface="Arial" pitchFamily="34" charset="0"/>
                      </a:endParaRPr>
                    </a:p>
                  </a:txBody>
                  <a:tcPr marT="0" marB="0" anchor="ctr"/>
                </a:tc>
                <a:tc>
                  <a:txBody>
                    <a:bodyPr/>
                    <a:lstStyle/>
                    <a:p>
                      <a:r>
                        <a:rPr lang="en-US" sz="1600" dirty="0" smtClean="0">
                          <a:latin typeface="Arial" pitchFamily="34" charset="0"/>
                          <a:cs typeface="Arial" pitchFamily="34" charset="0"/>
                        </a:rPr>
                        <a:t>PWR Card 1</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15,000$</a:t>
                      </a:r>
                      <a:endParaRPr lang="en-US" sz="1600" dirty="0">
                        <a:latin typeface="Arial" pitchFamily="34" charset="0"/>
                        <a:cs typeface="Arial" pitchFamily="34" charset="0"/>
                      </a:endParaRPr>
                    </a:p>
                  </a:txBody>
                  <a:tcPr marT="0"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smtClean="0">
                          <a:latin typeface="Arial" pitchFamily="34" charset="0"/>
                          <a:cs typeface="Arial" pitchFamily="34" charset="0"/>
                        </a:rPr>
                        <a:t>4,000</a:t>
                      </a:r>
                    </a:p>
                  </a:txBody>
                  <a:tcPr marT="0" marB="0" anchor="ctr"/>
                </a:tc>
                <a:tc>
                  <a:txBody>
                    <a:bodyPr/>
                    <a:lstStyle/>
                    <a:p>
                      <a:pPr algn="r"/>
                      <a:r>
                        <a:rPr lang="en-US" sz="1600" dirty="0" smtClean="0">
                          <a:latin typeface="Arial" pitchFamily="34" charset="0"/>
                          <a:cs typeface="Arial" pitchFamily="34" charset="0"/>
                        </a:rPr>
                        <a:t>-</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30d</a:t>
                      </a:r>
                      <a:endParaRPr lang="en-US" sz="1600" dirty="0">
                        <a:latin typeface="Arial" pitchFamily="34" charset="0"/>
                        <a:cs typeface="Arial" pitchFamily="34" charset="0"/>
                      </a:endParaRPr>
                    </a:p>
                  </a:txBody>
                  <a:tcPr marT="0" marB="0" anchor="ctr"/>
                </a:tc>
              </a:tr>
              <a:tr h="348023">
                <a:tc>
                  <a:txBody>
                    <a:bodyPr/>
                    <a:lstStyle/>
                    <a:p>
                      <a:endParaRPr lang="en-US" sz="1600" dirty="0">
                        <a:latin typeface="Arial" pitchFamily="34" charset="0"/>
                        <a:cs typeface="Arial" pitchFamily="34" charset="0"/>
                      </a:endParaRPr>
                    </a:p>
                  </a:txBody>
                  <a:tcPr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latin typeface="Arial" pitchFamily="34" charset="0"/>
                          <a:cs typeface="Arial" pitchFamily="34" charset="0"/>
                        </a:rPr>
                        <a:t>PWR Card 2</a:t>
                      </a:r>
                    </a:p>
                  </a:txBody>
                  <a:tcPr marT="0" marB="0" anchor="ctr"/>
                </a:tc>
                <a:tc>
                  <a:txBody>
                    <a:bodyPr/>
                    <a:lstStyle/>
                    <a:p>
                      <a:pPr algn="r"/>
                      <a:r>
                        <a:rPr lang="en-US" sz="1600" dirty="0" smtClean="0">
                          <a:latin typeface="Arial" pitchFamily="34" charset="0"/>
                          <a:cs typeface="Arial" pitchFamily="34" charset="0"/>
                        </a:rPr>
                        <a:t>35,000$</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16,000</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60d</a:t>
                      </a:r>
                      <a:endParaRPr lang="en-US" sz="1600" dirty="0">
                        <a:latin typeface="Arial" pitchFamily="34" charset="0"/>
                        <a:cs typeface="Arial" pitchFamily="34" charset="0"/>
                      </a:endParaRPr>
                    </a:p>
                  </a:txBody>
                  <a:tcPr marT="0" marB="0" anchor="ctr"/>
                </a:tc>
              </a:tr>
              <a:tr h="348023">
                <a:tc>
                  <a:txBody>
                    <a:bodyPr/>
                    <a:lstStyle/>
                    <a:p>
                      <a:r>
                        <a:rPr lang="en-US" sz="1600" dirty="0" smtClean="0">
                          <a:latin typeface="Arial" pitchFamily="34" charset="0"/>
                          <a:cs typeface="Arial" pitchFamily="34" charset="0"/>
                        </a:rPr>
                        <a:t>GMC.D</a:t>
                      </a:r>
                      <a:endParaRPr lang="en-US" sz="1600" dirty="0">
                        <a:latin typeface="Arial" pitchFamily="34" charset="0"/>
                        <a:cs typeface="Arial" pitchFamily="34" charset="0"/>
                      </a:endParaRPr>
                    </a:p>
                  </a:txBody>
                  <a:tcPr marT="0" marB="0" anchor="ctr"/>
                </a:tc>
                <a:tc>
                  <a:txBody>
                    <a:bodyPr/>
                    <a:lstStyle/>
                    <a:p>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120,000$</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20,000</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2.5</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7d</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60d</a:t>
                      </a:r>
                      <a:endParaRPr lang="en-US" sz="1600" dirty="0">
                        <a:latin typeface="Arial" pitchFamily="34" charset="0"/>
                        <a:cs typeface="Arial" pitchFamily="34" charset="0"/>
                      </a:endParaRPr>
                    </a:p>
                  </a:txBody>
                  <a:tcPr marT="0" marB="0" anchor="ctr"/>
                </a:tc>
              </a:tr>
              <a:tr h="348023">
                <a:tc>
                  <a:txBody>
                    <a:bodyPr/>
                    <a:lstStyle/>
                    <a:p>
                      <a:r>
                        <a:rPr lang="en-US" sz="1600" dirty="0" smtClean="0">
                          <a:latin typeface="Arial" pitchFamily="34" charset="0"/>
                          <a:cs typeface="Arial" pitchFamily="34" charset="0"/>
                        </a:rPr>
                        <a:t>Missile</a:t>
                      </a:r>
                      <a:endParaRPr lang="en-US" sz="1600" dirty="0">
                        <a:latin typeface="Arial" pitchFamily="34" charset="0"/>
                        <a:cs typeface="Arial" pitchFamily="34" charset="0"/>
                      </a:endParaRPr>
                    </a:p>
                  </a:txBody>
                  <a:tcPr marT="0" marB="0" anchor="ctr"/>
                </a:tc>
                <a:tc>
                  <a:txBody>
                    <a:bodyPr/>
                    <a:lstStyle/>
                    <a:p>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300,000$</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10,000</a:t>
                      </a:r>
                      <a:endParaRPr lang="en-US" sz="1600" dirty="0">
                        <a:latin typeface="Arial" pitchFamily="34" charset="0"/>
                        <a:cs typeface="Arial" pitchFamily="34" charset="0"/>
                      </a:endParaRPr>
                    </a:p>
                  </a:txBody>
                  <a:tcPr marT="0" marB="0" anchor="ctr"/>
                </a:tc>
                <a:tc>
                  <a:txBody>
                    <a:bodyPr/>
                    <a:lstStyle/>
                    <a:p>
                      <a:pPr algn="r"/>
                      <a:r>
                        <a:rPr lang="en-US" sz="1600" dirty="0" smtClean="0">
                          <a:latin typeface="Arial" pitchFamily="34" charset="0"/>
                          <a:cs typeface="Arial" pitchFamily="34" charset="0"/>
                        </a:rPr>
                        <a:t>1.5</a:t>
                      </a:r>
                      <a:endParaRPr lang="en-US" sz="1600" dirty="0">
                        <a:latin typeface="Arial" pitchFamily="34" charset="0"/>
                        <a:cs typeface="Arial" pitchFamily="34" charset="0"/>
                      </a:endParaRPr>
                    </a:p>
                  </a:txBody>
                  <a:tcPr marT="0" marB="0" anchor="ctr"/>
                </a:tc>
                <a:tc gridSpan="2">
                  <a:txBody>
                    <a:bodyPr/>
                    <a:lstStyle/>
                    <a:p>
                      <a:pPr algn="ctr"/>
                      <a:r>
                        <a:rPr lang="en-US" sz="1600" dirty="0" smtClean="0">
                          <a:latin typeface="Arial" pitchFamily="34" charset="0"/>
                          <a:cs typeface="Arial" pitchFamily="34" charset="0"/>
                        </a:rPr>
                        <a:t>Discarded</a:t>
                      </a:r>
                      <a:endParaRPr lang="en-US" sz="1600" dirty="0">
                        <a:latin typeface="Arial" pitchFamily="34" charset="0"/>
                        <a:cs typeface="Arial" pitchFamily="34" charset="0"/>
                      </a:endParaRPr>
                    </a:p>
                  </a:txBody>
                  <a:tcPr marT="0" marB="0" anchor="ctr"/>
                </a:tc>
                <a:tc hMerge="1">
                  <a:txBody>
                    <a:bodyPr/>
                    <a:lstStyle/>
                    <a:p>
                      <a:pPr algn="ctr"/>
                      <a:endParaRPr lang="en-US" sz="1600" dirty="0">
                        <a:latin typeface="Arial" pitchFamily="34" charset="0"/>
                        <a:cs typeface="Arial" pitchFamily="34" charset="0"/>
                      </a:endParaRPr>
                    </a:p>
                  </a:txBody>
                  <a:tcPr marT="0" marB="0" anchor="ct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Rules of Operation</a:t>
            </a:r>
            <a:endParaRPr lang="en-US" dirty="0"/>
          </a:p>
        </p:txBody>
      </p:sp>
      <p:sp>
        <p:nvSpPr>
          <p:cNvPr id="3" name="Content Placeholder 2"/>
          <p:cNvSpPr>
            <a:spLocks noGrp="1"/>
          </p:cNvSpPr>
          <p:nvPr>
            <p:ph idx="1"/>
          </p:nvPr>
        </p:nvSpPr>
        <p:spPr/>
        <p:txBody>
          <a:bodyPr>
            <a:normAutofit/>
          </a:bodyPr>
          <a:lstStyle/>
          <a:p>
            <a:r>
              <a:rPr lang="en-US" sz="2400" dirty="0" smtClean="0"/>
              <a:t>95% BIT Efficiency on each LRU</a:t>
            </a:r>
          </a:p>
          <a:p>
            <a:endParaRPr lang="en-US" sz="2400" dirty="0" smtClean="0"/>
          </a:p>
          <a:p>
            <a:r>
              <a:rPr lang="en-US" sz="2400" dirty="0" smtClean="0"/>
              <a:t>BIT automatically initiated once in 24 hours on each system</a:t>
            </a:r>
          </a:p>
          <a:p>
            <a:endParaRPr lang="en-US" sz="2400" dirty="0" smtClean="0"/>
          </a:p>
          <a:p>
            <a:r>
              <a:rPr lang="en-US" sz="2400" dirty="0" smtClean="0"/>
              <a:t>No false positive alarms</a:t>
            </a:r>
          </a:p>
          <a:p>
            <a:endParaRPr lang="en-US" sz="2400" dirty="0" smtClean="0"/>
          </a:p>
          <a:p>
            <a:r>
              <a:rPr lang="en-US" sz="2400" dirty="0" smtClean="0"/>
              <a:t>Failed component is removed and sent for repair/discarded, then the search for spare part  is conducted in the local storage of each base</a:t>
            </a:r>
          </a:p>
          <a:p>
            <a:endParaRPr lang="en-US" sz="2400"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38</a:t>
            </a:fld>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a:off x="457200" y="1304364"/>
            <a:ext cx="8229600" cy="49831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Mission Time : 1 yr</a:t>
            </a:r>
            <a:r>
              <a:rPr kumimoji="0" lang="en-US" sz="2400" b="0" i="0" u="none" strike="noStrike" kern="1200" cap="none" spc="0" normalizeH="0" noProof="0" dirty="0" smtClean="0">
                <a:ln>
                  <a:noFill/>
                </a:ln>
                <a:solidFill>
                  <a:schemeClr val="tx1"/>
                </a:solidFill>
                <a:effectLst/>
                <a:uLnTx/>
                <a:uFillTx/>
                <a:latin typeface="Arial" pitchFamily="34" charset="0"/>
                <a:ea typeface="+mn-ea"/>
                <a:cs typeface="Arial" pitchFamily="34" charset="0"/>
              </a:rPr>
              <a:t> = 8760 hr</a:t>
            </a:r>
            <a:endParaRPr kumimoji="0" lang="en-US" sz="2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Peace</a:t>
            </a:r>
            <a:r>
              <a:rPr kumimoji="0" lang="en-US" sz="2400" b="0" i="0" u="none" strike="noStrike" kern="1200" cap="none" spc="0" normalizeH="0" noProof="0" dirty="0" smtClean="0">
                <a:ln>
                  <a:noFill/>
                </a:ln>
                <a:solidFill>
                  <a:schemeClr val="tx1"/>
                </a:solidFill>
                <a:effectLst/>
                <a:uLnTx/>
                <a:uFillTx/>
                <a:latin typeface="Arial" pitchFamily="34" charset="0"/>
                <a:ea typeface="+mn-ea"/>
                <a:cs typeface="Arial" pitchFamily="34" charset="0"/>
              </a:rPr>
              <a:t> Profile</a:t>
            </a:r>
            <a:endParaRPr kumimoji="0" lang="en-US" sz="2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Negligible activity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Surge Profile</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Low frequency rocket launches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War Profile</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High frequency rocket launches </a:t>
            </a:r>
            <a:endParaRPr kumimoji="0" lang="en-US" sz="20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2" name="Title 1"/>
          <p:cNvSpPr>
            <a:spLocks noGrp="1"/>
          </p:cNvSpPr>
          <p:nvPr>
            <p:ph type="title"/>
          </p:nvPr>
        </p:nvSpPr>
        <p:spPr/>
        <p:txBody>
          <a:bodyPr/>
          <a:lstStyle/>
          <a:p>
            <a:r>
              <a:rPr lang="en-US" dirty="0" smtClean="0"/>
              <a:t>Mission Profile</a:t>
            </a:r>
            <a:endParaRPr lang="en-US"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39</a:t>
            </a:fld>
            <a:endParaRPr lang="en-US" dirty="0"/>
          </a:p>
        </p:txBody>
      </p:sp>
      <p:graphicFrame>
        <p:nvGraphicFramePr>
          <p:cNvPr id="9" name="Content Placeholder 4"/>
          <p:cNvGraphicFramePr>
            <a:graphicFrameLocks/>
          </p:cNvGraphicFramePr>
          <p:nvPr/>
        </p:nvGraphicFramePr>
        <p:xfrm>
          <a:off x="5472955" y="1221293"/>
          <a:ext cx="2878583" cy="4502901"/>
        </p:xfrm>
        <a:graphic>
          <a:graphicData uri="http://schemas.openxmlformats.org/drawingml/2006/table">
            <a:tbl>
              <a:tblPr firstRow="1" bandRow="1">
                <a:tableStyleId>{69012ECD-51FC-41F1-AA8D-1B2483CD663E}</a:tableStyleId>
              </a:tblPr>
              <a:tblGrid>
                <a:gridCol w="840105"/>
                <a:gridCol w="755968"/>
                <a:gridCol w="1282510"/>
              </a:tblGrid>
              <a:tr h="513378">
                <a:tc>
                  <a:txBody>
                    <a:bodyPr/>
                    <a:lstStyle/>
                    <a:p>
                      <a:r>
                        <a:rPr lang="en-US" dirty="0" smtClean="0">
                          <a:latin typeface="Tahoma" pitchFamily="34" charset="0"/>
                          <a:cs typeface="Tahoma" pitchFamily="34" charset="0"/>
                        </a:rPr>
                        <a:t>From</a:t>
                      </a:r>
                      <a:endParaRPr lang="en-US" dirty="0">
                        <a:latin typeface="Tahoma" pitchFamily="34" charset="0"/>
                        <a:cs typeface="Tahoma" pitchFamily="34" charset="0"/>
                      </a:endParaRPr>
                    </a:p>
                  </a:txBody>
                  <a:tcPr anchor="ctr">
                    <a:solidFill>
                      <a:schemeClr val="tx1">
                        <a:lumMod val="75000"/>
                        <a:lumOff val="25000"/>
                      </a:schemeClr>
                    </a:solidFill>
                  </a:tcPr>
                </a:tc>
                <a:tc>
                  <a:txBody>
                    <a:bodyPr/>
                    <a:lstStyle/>
                    <a:p>
                      <a:r>
                        <a:rPr lang="en-US" dirty="0" smtClean="0">
                          <a:latin typeface="Tahoma" pitchFamily="34" charset="0"/>
                          <a:cs typeface="Tahoma" pitchFamily="34" charset="0"/>
                        </a:rPr>
                        <a:t>To</a:t>
                      </a:r>
                      <a:endParaRPr lang="en-US" dirty="0">
                        <a:latin typeface="Tahoma" pitchFamily="34" charset="0"/>
                        <a:cs typeface="Tahoma" pitchFamily="34" charset="0"/>
                      </a:endParaRPr>
                    </a:p>
                  </a:txBody>
                  <a:tcPr anchor="ctr">
                    <a:solidFill>
                      <a:schemeClr val="tx1">
                        <a:lumMod val="75000"/>
                        <a:lumOff val="25000"/>
                      </a:schemeClr>
                    </a:solidFill>
                  </a:tcPr>
                </a:tc>
                <a:tc>
                  <a:txBody>
                    <a:bodyPr/>
                    <a:lstStyle/>
                    <a:p>
                      <a:r>
                        <a:rPr lang="en-US" dirty="0" smtClean="0">
                          <a:latin typeface="Tahoma" pitchFamily="34" charset="0"/>
                          <a:cs typeface="Tahoma" pitchFamily="34" charset="0"/>
                        </a:rPr>
                        <a:t>Profile</a:t>
                      </a:r>
                      <a:endParaRPr lang="en-US" dirty="0">
                        <a:latin typeface="Tahoma" pitchFamily="34" charset="0"/>
                        <a:cs typeface="Tahoma" pitchFamily="34" charset="0"/>
                      </a:endParaRPr>
                    </a:p>
                  </a:txBody>
                  <a:tcPr anchor="ctr">
                    <a:solidFill>
                      <a:schemeClr val="tx1">
                        <a:lumMod val="75000"/>
                        <a:lumOff val="25000"/>
                      </a:schemeClr>
                    </a:solidFill>
                  </a:tcPr>
                </a:tc>
              </a:tr>
              <a:tr h="1285620">
                <a:tc>
                  <a:txBody>
                    <a:bodyPr/>
                    <a:lstStyle/>
                    <a:p>
                      <a:pPr algn="r"/>
                      <a:r>
                        <a:rPr lang="en-US" dirty="0" smtClean="0">
                          <a:latin typeface="Tahoma" pitchFamily="34" charset="0"/>
                          <a:cs typeface="Tahoma" pitchFamily="34" charset="0"/>
                        </a:rPr>
                        <a:t>0 -</a:t>
                      </a:r>
                      <a:endParaRPr lang="en-US" dirty="0">
                        <a:latin typeface="Tahoma" pitchFamily="34" charset="0"/>
                        <a:cs typeface="Tahoma" pitchFamily="34" charset="0"/>
                      </a:endParaRPr>
                    </a:p>
                  </a:txBody>
                  <a:tcPr anchor="ctr"/>
                </a:tc>
                <a:tc>
                  <a:txBody>
                    <a:bodyPr/>
                    <a:lstStyle/>
                    <a:p>
                      <a:r>
                        <a:rPr lang="en-US" dirty="0" smtClean="0">
                          <a:latin typeface="Tahoma" pitchFamily="34" charset="0"/>
                          <a:cs typeface="Tahoma" pitchFamily="34" charset="0"/>
                        </a:rPr>
                        <a:t>5000</a:t>
                      </a:r>
                      <a:endParaRPr lang="en-US" dirty="0">
                        <a:latin typeface="Tahoma" pitchFamily="34" charset="0"/>
                        <a:cs typeface="Tahoma" pitchFamily="34" charset="0"/>
                      </a:endParaRPr>
                    </a:p>
                  </a:txBody>
                  <a:tcPr anchor="ctr"/>
                </a:tc>
                <a:tc>
                  <a:txBody>
                    <a:bodyPr/>
                    <a:lstStyle/>
                    <a:p>
                      <a:r>
                        <a:rPr lang="en-US" dirty="0" smtClean="0">
                          <a:latin typeface="Tahoma" pitchFamily="34" charset="0"/>
                          <a:cs typeface="Tahoma" pitchFamily="34" charset="0"/>
                        </a:rPr>
                        <a:t>Peace</a:t>
                      </a:r>
                      <a:endParaRPr lang="en-US" dirty="0">
                        <a:latin typeface="Tahoma" pitchFamily="34" charset="0"/>
                        <a:cs typeface="Tahoma" pitchFamily="34" charset="0"/>
                      </a:endParaRPr>
                    </a:p>
                  </a:txBody>
                  <a:tcPr anchor="ctr">
                    <a:solidFill>
                      <a:srgbClr val="00B0F0"/>
                    </a:solidFill>
                  </a:tcPr>
                </a:tc>
              </a:tr>
              <a:tr h="657461">
                <a:tc>
                  <a:txBody>
                    <a:bodyPr/>
                    <a:lstStyle/>
                    <a:p>
                      <a:pPr algn="r"/>
                      <a:r>
                        <a:rPr lang="en-US" dirty="0" smtClean="0">
                          <a:latin typeface="Tahoma" pitchFamily="34" charset="0"/>
                          <a:cs typeface="Tahoma" pitchFamily="34" charset="0"/>
                        </a:rPr>
                        <a:t>5000 -</a:t>
                      </a:r>
                      <a:endParaRPr lang="en-US" dirty="0">
                        <a:latin typeface="Tahoma" pitchFamily="34" charset="0"/>
                        <a:cs typeface="Tahoma" pitchFamily="34" charset="0"/>
                      </a:endParaRPr>
                    </a:p>
                  </a:txBody>
                  <a:tcPr anchor="ctr"/>
                </a:tc>
                <a:tc>
                  <a:txBody>
                    <a:bodyPr/>
                    <a:lstStyle/>
                    <a:p>
                      <a:r>
                        <a:rPr lang="en-US" dirty="0" smtClean="0">
                          <a:latin typeface="Tahoma" pitchFamily="34" charset="0"/>
                          <a:cs typeface="Tahoma" pitchFamily="34" charset="0"/>
                        </a:rPr>
                        <a:t>5504</a:t>
                      </a:r>
                      <a:endParaRPr lang="en-US" dirty="0">
                        <a:latin typeface="Tahoma" pitchFamily="34" charset="0"/>
                        <a:cs typeface="Tahoma" pitchFamily="34" charset="0"/>
                      </a:endParaRPr>
                    </a:p>
                  </a:txBody>
                  <a:tcPr anchor="ctr"/>
                </a:tc>
                <a:tc>
                  <a:txBody>
                    <a:bodyPr/>
                    <a:lstStyle/>
                    <a:p>
                      <a:r>
                        <a:rPr lang="en-US" dirty="0" smtClean="0">
                          <a:latin typeface="Tahoma" pitchFamily="34" charset="0"/>
                          <a:cs typeface="Tahoma" pitchFamily="34" charset="0"/>
                        </a:rPr>
                        <a:t>Surge</a:t>
                      </a:r>
                      <a:endParaRPr lang="en-US" dirty="0">
                        <a:latin typeface="Tahoma" pitchFamily="34" charset="0"/>
                        <a:cs typeface="Tahoma" pitchFamily="34" charset="0"/>
                      </a:endParaRPr>
                    </a:p>
                  </a:txBody>
                  <a:tcPr anchor="ctr">
                    <a:solidFill>
                      <a:srgbClr val="FFC000"/>
                    </a:solidFill>
                  </a:tcPr>
                </a:tc>
              </a:tr>
              <a:tr h="657461">
                <a:tc>
                  <a:txBody>
                    <a:bodyPr/>
                    <a:lstStyle/>
                    <a:p>
                      <a:pPr algn="r"/>
                      <a:r>
                        <a:rPr lang="en-US" dirty="0" smtClean="0">
                          <a:latin typeface="Tahoma" pitchFamily="34" charset="0"/>
                          <a:cs typeface="Tahoma" pitchFamily="34" charset="0"/>
                        </a:rPr>
                        <a:t>5504 -</a:t>
                      </a:r>
                      <a:endParaRPr lang="en-US" dirty="0">
                        <a:latin typeface="Tahoma" pitchFamily="34" charset="0"/>
                        <a:cs typeface="Tahoma" pitchFamily="34" charset="0"/>
                      </a:endParaRPr>
                    </a:p>
                  </a:txBody>
                  <a:tcPr anchor="ctr"/>
                </a:tc>
                <a:tc>
                  <a:txBody>
                    <a:bodyPr/>
                    <a:lstStyle/>
                    <a:p>
                      <a:r>
                        <a:rPr lang="en-US" dirty="0" smtClean="0">
                          <a:latin typeface="Tahoma" pitchFamily="34" charset="0"/>
                          <a:cs typeface="Tahoma" pitchFamily="34" charset="0"/>
                        </a:rPr>
                        <a:t>7000</a:t>
                      </a:r>
                      <a:endParaRPr lang="en-US" dirty="0">
                        <a:latin typeface="Tahoma" pitchFamily="34" charset="0"/>
                        <a:cs typeface="Tahoma"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ahoma" pitchFamily="34" charset="0"/>
                          <a:cs typeface="Tahoma" pitchFamily="34" charset="0"/>
                        </a:rPr>
                        <a:t>Peace</a:t>
                      </a:r>
                    </a:p>
                  </a:txBody>
                  <a:tcPr anchor="ctr">
                    <a:solidFill>
                      <a:srgbClr val="00B0F0"/>
                    </a:solidFill>
                  </a:tcPr>
                </a:tc>
              </a:tr>
              <a:tr h="267978">
                <a:tc>
                  <a:txBody>
                    <a:bodyPr/>
                    <a:lstStyle/>
                    <a:p>
                      <a:pPr algn="r"/>
                      <a:r>
                        <a:rPr lang="en-US" dirty="0" smtClean="0">
                          <a:latin typeface="Tahoma" pitchFamily="34" charset="0"/>
                          <a:cs typeface="Tahoma" pitchFamily="34" charset="0"/>
                        </a:rPr>
                        <a:t>7000 -</a:t>
                      </a:r>
                      <a:endParaRPr lang="en-US" dirty="0">
                        <a:latin typeface="Tahoma" pitchFamily="34" charset="0"/>
                        <a:cs typeface="Tahoma" pitchFamily="34" charset="0"/>
                      </a:endParaRPr>
                    </a:p>
                  </a:txBody>
                  <a:tcPr anchor="ctr"/>
                </a:tc>
                <a:tc>
                  <a:txBody>
                    <a:bodyPr/>
                    <a:lstStyle/>
                    <a:p>
                      <a:r>
                        <a:rPr lang="en-US" dirty="0" smtClean="0">
                          <a:latin typeface="Tahoma" pitchFamily="34" charset="0"/>
                          <a:cs typeface="Tahoma" pitchFamily="34" charset="0"/>
                        </a:rPr>
                        <a:t>7336</a:t>
                      </a:r>
                      <a:endParaRPr lang="en-US" dirty="0">
                        <a:latin typeface="Tahoma" pitchFamily="34" charset="0"/>
                        <a:cs typeface="Tahoma"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ahoma" pitchFamily="34" charset="0"/>
                          <a:cs typeface="Tahoma" pitchFamily="34" charset="0"/>
                        </a:rPr>
                        <a:t>Surge</a:t>
                      </a:r>
                    </a:p>
                  </a:txBody>
                  <a:tcPr anchor="ctr">
                    <a:solidFill>
                      <a:srgbClr val="FFC000"/>
                    </a:solidFill>
                  </a:tcPr>
                </a:tc>
              </a:tr>
              <a:tr h="198054">
                <a:tc>
                  <a:txBody>
                    <a:bodyPr/>
                    <a:lstStyle/>
                    <a:p>
                      <a:pPr algn="r"/>
                      <a:r>
                        <a:rPr lang="en-US" dirty="0" smtClean="0">
                          <a:latin typeface="Tahoma" pitchFamily="34" charset="0"/>
                          <a:cs typeface="Tahoma" pitchFamily="34" charset="0"/>
                        </a:rPr>
                        <a:t>7336 -</a:t>
                      </a:r>
                      <a:endParaRPr lang="en-US" dirty="0">
                        <a:latin typeface="Tahoma" pitchFamily="34" charset="0"/>
                        <a:cs typeface="Tahoma" pitchFamily="34" charset="0"/>
                      </a:endParaRPr>
                    </a:p>
                  </a:txBody>
                  <a:tcPr anchor="ctr"/>
                </a:tc>
                <a:tc>
                  <a:txBody>
                    <a:bodyPr/>
                    <a:lstStyle/>
                    <a:p>
                      <a:r>
                        <a:rPr lang="en-US" dirty="0" smtClean="0">
                          <a:latin typeface="Tahoma" pitchFamily="34" charset="0"/>
                          <a:cs typeface="Tahoma" pitchFamily="34" charset="0"/>
                        </a:rPr>
                        <a:t>7662</a:t>
                      </a:r>
                      <a:endParaRPr lang="en-US" dirty="0">
                        <a:latin typeface="Tahoma" pitchFamily="34" charset="0"/>
                        <a:cs typeface="Tahoma"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ahoma" pitchFamily="34" charset="0"/>
                          <a:cs typeface="Tahoma" pitchFamily="34" charset="0"/>
                        </a:rPr>
                        <a:t>War</a:t>
                      </a:r>
                    </a:p>
                  </a:txBody>
                  <a:tcPr anchor="ctr">
                    <a:solidFill>
                      <a:srgbClr val="FF0000"/>
                    </a:solidFill>
                  </a:tcPr>
                </a:tc>
              </a:tr>
              <a:tr h="657461">
                <a:tc>
                  <a:txBody>
                    <a:bodyPr/>
                    <a:lstStyle/>
                    <a:p>
                      <a:pPr algn="r"/>
                      <a:r>
                        <a:rPr lang="en-US" dirty="0" smtClean="0">
                          <a:latin typeface="Tahoma" pitchFamily="34" charset="0"/>
                          <a:cs typeface="Tahoma" pitchFamily="34" charset="0"/>
                        </a:rPr>
                        <a:t>7662 -</a:t>
                      </a:r>
                      <a:endParaRPr lang="en-US" dirty="0">
                        <a:latin typeface="Tahoma" pitchFamily="34" charset="0"/>
                        <a:cs typeface="Tahoma" pitchFamily="34" charset="0"/>
                      </a:endParaRPr>
                    </a:p>
                  </a:txBody>
                  <a:tcPr anchor="ctr"/>
                </a:tc>
                <a:tc>
                  <a:txBody>
                    <a:bodyPr/>
                    <a:lstStyle/>
                    <a:p>
                      <a:r>
                        <a:rPr lang="en-US" dirty="0" smtClean="0">
                          <a:latin typeface="Tahoma" pitchFamily="34" charset="0"/>
                          <a:cs typeface="Tahoma" pitchFamily="34" charset="0"/>
                        </a:rPr>
                        <a:t>8760</a:t>
                      </a:r>
                      <a:endParaRPr lang="en-US" dirty="0">
                        <a:latin typeface="Tahoma" pitchFamily="34" charset="0"/>
                        <a:cs typeface="Tahoma"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ahoma" pitchFamily="34" charset="0"/>
                          <a:cs typeface="Tahoma" pitchFamily="34" charset="0"/>
                        </a:rPr>
                        <a:t>Peace</a:t>
                      </a:r>
                    </a:p>
                  </a:txBody>
                  <a:tcPr anchor="ctr">
                    <a:solidFill>
                      <a:srgbClr val="00B0F0"/>
                    </a:solidFill>
                  </a:tcPr>
                </a:tc>
              </a:tr>
            </a:tbl>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Operational Constraints</a:t>
            </a:r>
            <a:endParaRPr lang="en-US" dirty="0"/>
          </a:p>
        </p:txBody>
      </p:sp>
      <p:sp>
        <p:nvSpPr>
          <p:cNvPr id="3" name="Content Placeholder 2"/>
          <p:cNvSpPr>
            <a:spLocks noGrp="1"/>
          </p:cNvSpPr>
          <p:nvPr>
            <p:ph idx="1"/>
          </p:nvPr>
        </p:nvSpPr>
        <p:spPr/>
        <p:txBody>
          <a:bodyPr>
            <a:normAutofit/>
          </a:bodyPr>
          <a:lstStyle/>
          <a:p>
            <a:r>
              <a:rPr lang="en-US" sz="2000" dirty="0" smtClean="0"/>
              <a:t>Initial Stock</a:t>
            </a:r>
            <a:endParaRPr lang="en-US" sz="2000"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40</a:t>
            </a:fld>
            <a:endParaRPr lang="en-US" dirty="0"/>
          </a:p>
        </p:txBody>
      </p:sp>
      <p:graphicFrame>
        <p:nvGraphicFramePr>
          <p:cNvPr id="6" name="Table 5"/>
          <p:cNvGraphicFramePr>
            <a:graphicFrameLocks noGrp="1"/>
          </p:cNvGraphicFramePr>
          <p:nvPr/>
        </p:nvGraphicFramePr>
        <p:xfrm>
          <a:off x="1873618" y="2066069"/>
          <a:ext cx="5307111" cy="3657600"/>
        </p:xfrm>
        <a:graphic>
          <a:graphicData uri="http://schemas.openxmlformats.org/drawingml/2006/table">
            <a:tbl>
              <a:tblPr firstRow="1" bandRow="1">
                <a:tableStyleId>{5940675A-B579-460E-94D1-54222C63F5DA}</a:tableStyleId>
              </a:tblPr>
              <a:tblGrid>
                <a:gridCol w="1233805"/>
                <a:gridCol w="1403668"/>
                <a:gridCol w="867732"/>
                <a:gridCol w="874059"/>
                <a:gridCol w="927847"/>
              </a:tblGrid>
              <a:tr h="348023">
                <a:tc>
                  <a:txBody>
                    <a:bodyPr/>
                    <a:lstStyle/>
                    <a:p>
                      <a:r>
                        <a:rPr lang="en-US" sz="16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LRU</a:t>
                      </a:r>
                      <a:endParaRPr lang="en-US" sz="16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a:txBody>
                  <a:tcPr marT="0" marB="0" anchor="ctr">
                    <a:solidFill>
                      <a:schemeClr val="bg1">
                        <a:lumMod val="50000"/>
                      </a:schemeClr>
                    </a:solidFill>
                  </a:tcPr>
                </a:tc>
                <a:tc>
                  <a:txBody>
                    <a:bodyPr/>
                    <a:lstStyle/>
                    <a:p>
                      <a:r>
                        <a:rPr lang="en-US" sz="16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SRU</a:t>
                      </a:r>
                      <a:endParaRPr lang="en-US" sz="16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a:txBody>
                  <a:tcPr marT="0" marB="0" anchor="ctr">
                    <a:solidFill>
                      <a:schemeClr val="bg1">
                        <a:lumMod val="50000"/>
                      </a:schemeClr>
                    </a:solidFill>
                  </a:tcPr>
                </a:tc>
                <a:tc>
                  <a:txBody>
                    <a:bodyPr/>
                    <a:lstStyle/>
                    <a:p>
                      <a:r>
                        <a:rPr lang="en-US" sz="16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Base 1</a:t>
                      </a:r>
                      <a:endParaRPr lang="en-US" sz="16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a:txBody>
                  <a:tcPr marT="0" marB="0" anchor="ctr">
                    <a:solidFill>
                      <a:schemeClr val="bg1">
                        <a:lumMod val="50000"/>
                      </a:schemeClr>
                    </a:solidFill>
                  </a:tcPr>
                </a:tc>
                <a:tc>
                  <a:txBody>
                    <a:bodyPr/>
                    <a:lstStyle/>
                    <a:p>
                      <a:r>
                        <a:rPr lang="en-US" sz="16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Base 2</a:t>
                      </a:r>
                      <a:endParaRPr lang="en-US" sz="16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a:txBody>
                  <a:tcPr marT="0" marB="0" anchor="ctr">
                    <a:solidFill>
                      <a:schemeClr val="bg1">
                        <a:lumMod val="50000"/>
                      </a:schemeClr>
                    </a:solidFill>
                  </a:tcPr>
                </a:tc>
                <a:tc>
                  <a:txBody>
                    <a:bodyPr/>
                    <a:lstStyle/>
                    <a:p>
                      <a:r>
                        <a:rPr lang="en-US" sz="16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I-Level</a:t>
                      </a:r>
                      <a:r>
                        <a:rPr lang="en-US" sz="1600" b="1" baseline="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Depot</a:t>
                      </a:r>
                      <a:endParaRPr lang="en-US" sz="16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a:txBody>
                  <a:tcPr marT="0" marB="0" anchor="ctr">
                    <a:solidFill>
                      <a:schemeClr val="bg1">
                        <a:lumMod val="50000"/>
                      </a:schemeClr>
                    </a:solidFill>
                  </a:tcPr>
                </a:tc>
              </a:tr>
              <a:tr h="132378">
                <a:tc>
                  <a:txBody>
                    <a:bodyPr/>
                    <a:lstStyle/>
                    <a:p>
                      <a:r>
                        <a:rPr lang="en-US" sz="1600" dirty="0" smtClean="0">
                          <a:latin typeface="Arial" pitchFamily="34" charset="0"/>
                          <a:cs typeface="Arial" pitchFamily="34" charset="0"/>
                        </a:rPr>
                        <a:t>Fiber Optic</a:t>
                      </a:r>
                      <a:endParaRPr lang="en-US" sz="1600" dirty="0">
                        <a:latin typeface="Arial" pitchFamily="34" charset="0"/>
                        <a:cs typeface="Arial" pitchFamily="34" charset="0"/>
                      </a:endParaRPr>
                    </a:p>
                  </a:txBody>
                  <a:tcPr marT="0" marB="0" anchor="ctr"/>
                </a:tc>
                <a:tc>
                  <a:txBody>
                    <a:bodyPr/>
                    <a:lstStyle/>
                    <a:p>
                      <a:endParaRPr lang="en-US" sz="1600" dirty="0">
                        <a:latin typeface="Arial" pitchFamily="34" charset="0"/>
                        <a:cs typeface="Arial" pitchFamily="34" charset="0"/>
                      </a:endParaRPr>
                    </a:p>
                  </a:txBody>
                  <a:tcPr marT="0" marB="0" anchor="ctr"/>
                </a:tc>
                <a:tc>
                  <a:txBody>
                    <a:bodyPr/>
                    <a:lstStyle/>
                    <a:p>
                      <a:pPr algn="ctr"/>
                      <a:r>
                        <a:rPr lang="en-US" sz="1600" dirty="0" smtClean="0">
                          <a:latin typeface="Arial" pitchFamily="34" charset="0"/>
                          <a:cs typeface="Arial" pitchFamily="34" charset="0"/>
                        </a:rPr>
                        <a:t>1</a:t>
                      </a:r>
                      <a:endParaRPr lang="en-US" sz="1600" dirty="0">
                        <a:latin typeface="Arial" pitchFamily="34" charset="0"/>
                        <a:cs typeface="Arial" pitchFamily="34" charset="0"/>
                      </a:endParaRPr>
                    </a:p>
                  </a:txBody>
                  <a:tcPr marT="0" marB="0" anchor="ctr"/>
                </a:tc>
                <a:tc>
                  <a:txBody>
                    <a:bodyPr/>
                    <a:lstStyle/>
                    <a:p>
                      <a:pPr algn="ctr"/>
                      <a:r>
                        <a:rPr lang="en-US" sz="1600" dirty="0" smtClean="0">
                          <a:latin typeface="Arial" pitchFamily="34" charset="0"/>
                          <a:cs typeface="Arial" pitchFamily="34" charset="0"/>
                        </a:rPr>
                        <a:t>1</a:t>
                      </a:r>
                      <a:endParaRPr lang="en-US" sz="1600" dirty="0">
                        <a:latin typeface="Arial" pitchFamily="34" charset="0"/>
                        <a:cs typeface="Arial" pitchFamily="34" charset="0"/>
                      </a:endParaRPr>
                    </a:p>
                  </a:txBody>
                  <a:tcPr marT="0" marB="0" anchor="ctr"/>
                </a:tc>
                <a:tc>
                  <a:txBody>
                    <a:bodyPr/>
                    <a:lstStyle/>
                    <a:p>
                      <a:pPr algn="ctr"/>
                      <a:endParaRPr lang="en-US" sz="1600" dirty="0">
                        <a:latin typeface="Arial" pitchFamily="34" charset="0"/>
                        <a:cs typeface="Arial" pitchFamily="34" charset="0"/>
                      </a:endParaRPr>
                    </a:p>
                  </a:txBody>
                  <a:tcPr marT="0" marB="0" anchor="ctr"/>
                </a:tc>
              </a:tr>
              <a:tr h="161364">
                <a:tc>
                  <a:txBody>
                    <a:bodyPr/>
                    <a:lstStyle/>
                    <a:p>
                      <a:r>
                        <a:rPr lang="en-US" sz="1600" dirty="0" smtClean="0">
                          <a:latin typeface="Arial" pitchFamily="34" charset="0"/>
                          <a:cs typeface="Arial" pitchFamily="34" charset="0"/>
                        </a:rPr>
                        <a:t>OBE</a:t>
                      </a:r>
                      <a:endParaRPr lang="en-US" sz="1600" dirty="0">
                        <a:latin typeface="Arial" pitchFamily="34" charset="0"/>
                        <a:cs typeface="Arial" pitchFamily="34" charset="0"/>
                      </a:endParaRPr>
                    </a:p>
                  </a:txBody>
                  <a:tcPr marT="0" marB="0" anchor="ctr"/>
                </a:tc>
                <a:tc>
                  <a:txBody>
                    <a:bodyPr/>
                    <a:lstStyle/>
                    <a:p>
                      <a:endParaRPr lang="en-US" sz="1600" dirty="0">
                        <a:latin typeface="Arial" pitchFamily="34" charset="0"/>
                        <a:cs typeface="Arial" pitchFamily="34" charset="0"/>
                      </a:endParaRPr>
                    </a:p>
                  </a:txBody>
                  <a:tcPr marT="0" marB="0" anchor="ctr"/>
                </a:tc>
                <a:tc>
                  <a:txBody>
                    <a:bodyPr/>
                    <a:lstStyle/>
                    <a:p>
                      <a:pPr algn="ctr"/>
                      <a:r>
                        <a:rPr lang="en-US" sz="1600" dirty="0" smtClean="0">
                          <a:latin typeface="Arial" pitchFamily="34" charset="0"/>
                          <a:cs typeface="Arial" pitchFamily="34" charset="0"/>
                        </a:rPr>
                        <a:t>1</a:t>
                      </a:r>
                      <a:endParaRPr lang="en-US" sz="1600" dirty="0">
                        <a:latin typeface="Arial" pitchFamily="34" charset="0"/>
                        <a:cs typeface="Arial" pitchFamily="34" charset="0"/>
                      </a:endParaRPr>
                    </a:p>
                  </a:txBody>
                  <a:tcPr marT="0" marB="0" anchor="ctr"/>
                </a:tc>
                <a:tc>
                  <a:txBody>
                    <a:bodyPr/>
                    <a:lstStyle/>
                    <a:p>
                      <a:pPr algn="ctr"/>
                      <a:r>
                        <a:rPr lang="en-US" sz="1600" dirty="0" smtClean="0">
                          <a:latin typeface="Arial" pitchFamily="34" charset="0"/>
                          <a:cs typeface="Arial" pitchFamily="34" charset="0"/>
                        </a:rPr>
                        <a:t>1</a:t>
                      </a:r>
                      <a:endParaRPr lang="en-US" sz="1600" dirty="0">
                        <a:latin typeface="Arial" pitchFamily="34" charset="0"/>
                        <a:cs typeface="Arial" pitchFamily="34" charset="0"/>
                      </a:endParaRPr>
                    </a:p>
                  </a:txBody>
                  <a:tcPr marT="0" marB="0" anchor="ctr"/>
                </a:tc>
                <a:tc>
                  <a:txBody>
                    <a:bodyPr/>
                    <a:lstStyle/>
                    <a:p>
                      <a:pPr algn="ctr"/>
                      <a:endParaRPr lang="en-US" sz="1600" dirty="0">
                        <a:latin typeface="Arial" pitchFamily="34" charset="0"/>
                        <a:cs typeface="Arial" pitchFamily="34" charset="0"/>
                      </a:endParaRPr>
                    </a:p>
                  </a:txBody>
                  <a:tcPr marT="0" marB="0" anchor="ctr"/>
                </a:tc>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latin typeface="Arial" pitchFamily="34" charset="0"/>
                          <a:cs typeface="Arial" pitchFamily="34" charset="0"/>
                        </a:rPr>
                        <a:t>MSW</a:t>
                      </a:r>
                    </a:p>
                  </a:txBody>
                  <a:tcPr marT="0" marB="0" anchor="ctr"/>
                </a:tc>
                <a:tc>
                  <a:txBody>
                    <a:bodyPr/>
                    <a:lstStyle/>
                    <a:p>
                      <a:endParaRPr lang="en-US" sz="1600" dirty="0">
                        <a:latin typeface="Arial" pitchFamily="34" charset="0"/>
                        <a:cs typeface="Arial" pitchFamily="34" charset="0"/>
                      </a:endParaRPr>
                    </a:p>
                  </a:txBody>
                  <a:tcPr marT="0" marB="0" anchor="ctr"/>
                </a:tc>
                <a:tc>
                  <a:txBody>
                    <a:bodyPr/>
                    <a:lstStyle/>
                    <a:p>
                      <a:pPr algn="ctr"/>
                      <a:r>
                        <a:rPr lang="en-US" sz="1600" dirty="0" smtClean="0">
                          <a:latin typeface="Arial" pitchFamily="34" charset="0"/>
                          <a:cs typeface="Arial" pitchFamily="34" charset="0"/>
                        </a:rPr>
                        <a:t>1</a:t>
                      </a:r>
                      <a:endParaRPr lang="en-US" sz="1600" dirty="0">
                        <a:latin typeface="Arial" pitchFamily="34" charset="0"/>
                        <a:cs typeface="Arial" pitchFamily="34" charset="0"/>
                      </a:endParaRPr>
                    </a:p>
                  </a:txBody>
                  <a:tcPr marT="0" marB="0" anchor="ctr"/>
                </a:tc>
                <a:tc>
                  <a:txBody>
                    <a:bodyPr/>
                    <a:lstStyle/>
                    <a:p>
                      <a:pPr algn="ctr"/>
                      <a:r>
                        <a:rPr lang="en-US" sz="1600" dirty="0" smtClean="0">
                          <a:latin typeface="Arial" pitchFamily="34" charset="0"/>
                          <a:cs typeface="Arial" pitchFamily="34" charset="0"/>
                        </a:rPr>
                        <a:t>1</a:t>
                      </a:r>
                      <a:endParaRPr lang="en-US" sz="1600" dirty="0">
                        <a:latin typeface="Arial" pitchFamily="34" charset="0"/>
                        <a:cs typeface="Arial" pitchFamily="34" charset="0"/>
                      </a:endParaRPr>
                    </a:p>
                  </a:txBody>
                  <a:tcPr marT="0" marB="0" anchor="ctr"/>
                </a:tc>
                <a:tc>
                  <a:txBody>
                    <a:bodyPr/>
                    <a:lstStyle/>
                    <a:p>
                      <a:pPr algn="ctr"/>
                      <a:endParaRPr lang="en-US" sz="1600" dirty="0">
                        <a:latin typeface="Arial" pitchFamily="34" charset="0"/>
                        <a:cs typeface="Arial" pitchFamily="34" charset="0"/>
                      </a:endParaRPr>
                    </a:p>
                  </a:txBody>
                  <a:tcPr marT="0" marB="0" anchor="ctr"/>
                </a:tc>
              </a:tr>
              <a:tr h="0">
                <a:tc>
                  <a:txBody>
                    <a:bodyPr/>
                    <a:lstStyle/>
                    <a:p>
                      <a:endParaRPr lang="en-US" sz="1600" dirty="0">
                        <a:latin typeface="Arial" pitchFamily="34" charset="0"/>
                        <a:cs typeface="Arial" pitchFamily="34" charset="0"/>
                      </a:endParaRPr>
                    </a:p>
                  </a:txBody>
                  <a:tcPr marT="0" marB="0" anchor="ctr"/>
                </a:tc>
                <a:tc>
                  <a:txBody>
                    <a:bodyPr/>
                    <a:lstStyle/>
                    <a:p>
                      <a:r>
                        <a:rPr lang="en-US" sz="1600" dirty="0" smtClean="0">
                          <a:latin typeface="Arial" pitchFamily="34" charset="0"/>
                          <a:cs typeface="Arial" pitchFamily="34" charset="0"/>
                        </a:rPr>
                        <a:t>MSW Card 1</a:t>
                      </a:r>
                      <a:endParaRPr lang="en-US" sz="1600" dirty="0">
                        <a:latin typeface="Arial" pitchFamily="34" charset="0"/>
                        <a:cs typeface="Arial" pitchFamily="34" charset="0"/>
                      </a:endParaRPr>
                    </a:p>
                  </a:txBody>
                  <a:tcPr marT="0" marB="0" anchor="ctr"/>
                </a:tc>
                <a:tc>
                  <a:txBody>
                    <a:bodyPr/>
                    <a:lstStyle/>
                    <a:p>
                      <a:pPr algn="ctr"/>
                      <a:endParaRPr lang="en-US" sz="1600" dirty="0">
                        <a:latin typeface="Arial" pitchFamily="34" charset="0"/>
                        <a:cs typeface="Arial" pitchFamily="34" charset="0"/>
                      </a:endParaRPr>
                    </a:p>
                  </a:txBody>
                  <a:tcPr marT="0" marB="0" anchor="ctr"/>
                </a:tc>
                <a:tc>
                  <a:txBody>
                    <a:bodyPr/>
                    <a:lstStyle/>
                    <a:p>
                      <a:pPr algn="ctr"/>
                      <a:endParaRPr lang="en-US" sz="1600" dirty="0">
                        <a:latin typeface="Arial" pitchFamily="34" charset="0"/>
                        <a:cs typeface="Arial" pitchFamily="34" charset="0"/>
                      </a:endParaRPr>
                    </a:p>
                  </a:txBody>
                  <a:tcPr marT="0" marB="0" anchor="ctr"/>
                </a:tc>
                <a:tc>
                  <a:txBody>
                    <a:bodyPr/>
                    <a:lstStyle/>
                    <a:p>
                      <a:pPr algn="ctr"/>
                      <a:r>
                        <a:rPr lang="en-US" sz="1600" dirty="0" smtClean="0">
                          <a:latin typeface="Arial" pitchFamily="34" charset="0"/>
                          <a:cs typeface="Arial" pitchFamily="34" charset="0"/>
                        </a:rPr>
                        <a:t>2</a:t>
                      </a:r>
                      <a:endParaRPr lang="en-US" sz="1600" dirty="0">
                        <a:latin typeface="Arial" pitchFamily="34" charset="0"/>
                        <a:cs typeface="Arial" pitchFamily="34" charset="0"/>
                      </a:endParaRPr>
                    </a:p>
                  </a:txBody>
                  <a:tcPr marT="0" marB="0" anchor="ctr"/>
                </a:tc>
              </a:tr>
              <a:tr h="0">
                <a:tc>
                  <a:txBody>
                    <a:bodyPr/>
                    <a:lstStyle/>
                    <a:p>
                      <a:endParaRPr lang="en-US" sz="1600" dirty="0">
                        <a:latin typeface="Arial" pitchFamily="34" charset="0"/>
                        <a:cs typeface="Arial" pitchFamily="34" charset="0"/>
                      </a:endParaRPr>
                    </a:p>
                  </a:txBody>
                  <a:tcPr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latin typeface="Arial" pitchFamily="34" charset="0"/>
                          <a:cs typeface="Arial" pitchFamily="34" charset="0"/>
                        </a:rPr>
                        <a:t>MSW Card 2</a:t>
                      </a:r>
                    </a:p>
                  </a:txBody>
                  <a:tcPr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smtClean="0">
                        <a:latin typeface="Arial" pitchFamily="34" charset="0"/>
                        <a:cs typeface="Arial" pitchFamily="34" charset="0"/>
                      </a:endParaRPr>
                    </a:p>
                  </a:txBody>
                  <a:tcPr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smtClean="0">
                        <a:latin typeface="Arial" pitchFamily="34" charset="0"/>
                        <a:cs typeface="Arial" pitchFamily="34" charset="0"/>
                      </a:endParaRPr>
                    </a:p>
                  </a:txBody>
                  <a:tcPr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Arial" pitchFamily="34" charset="0"/>
                          <a:cs typeface="Arial" pitchFamily="34" charset="0"/>
                        </a:rPr>
                        <a:t>3</a:t>
                      </a:r>
                    </a:p>
                  </a:txBody>
                  <a:tcPr marT="0" marB="0" anchor="ctr"/>
                </a:tc>
              </a:tr>
              <a:tr h="0">
                <a:tc>
                  <a:txBody>
                    <a:bodyPr/>
                    <a:lstStyle/>
                    <a:p>
                      <a:endParaRPr lang="en-US" sz="1600" dirty="0">
                        <a:latin typeface="Arial" pitchFamily="34" charset="0"/>
                        <a:cs typeface="Arial" pitchFamily="34" charset="0"/>
                      </a:endParaRPr>
                    </a:p>
                  </a:txBody>
                  <a:tcPr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latin typeface="Arial" pitchFamily="34" charset="0"/>
                          <a:cs typeface="Arial" pitchFamily="34" charset="0"/>
                        </a:rPr>
                        <a:t>MSW Card 3</a:t>
                      </a:r>
                    </a:p>
                  </a:txBody>
                  <a:tcPr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smtClean="0">
                        <a:latin typeface="Arial" pitchFamily="34" charset="0"/>
                        <a:cs typeface="Arial" pitchFamily="34" charset="0"/>
                      </a:endParaRPr>
                    </a:p>
                  </a:txBody>
                  <a:tcPr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smtClean="0">
                        <a:latin typeface="Arial" pitchFamily="34" charset="0"/>
                        <a:cs typeface="Arial" pitchFamily="34" charset="0"/>
                      </a:endParaRPr>
                    </a:p>
                  </a:txBody>
                  <a:tcPr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Arial" pitchFamily="34" charset="0"/>
                          <a:cs typeface="Arial" pitchFamily="34" charset="0"/>
                        </a:rPr>
                        <a:t>2</a:t>
                      </a:r>
                    </a:p>
                  </a:txBody>
                  <a:tcPr marT="0" marB="0" anchor="ctr"/>
                </a:tc>
              </a:tr>
              <a:tr h="0">
                <a:tc>
                  <a:txBody>
                    <a:bodyPr/>
                    <a:lstStyle/>
                    <a:p>
                      <a:r>
                        <a:rPr lang="en-US" sz="1600" dirty="0" smtClean="0">
                          <a:latin typeface="Arial" pitchFamily="34" charset="0"/>
                          <a:cs typeface="Arial" pitchFamily="34" charset="0"/>
                        </a:rPr>
                        <a:t>PS.AV</a:t>
                      </a:r>
                      <a:endParaRPr lang="en-US" sz="1600" dirty="0">
                        <a:latin typeface="Arial" pitchFamily="34" charset="0"/>
                        <a:cs typeface="Arial" pitchFamily="34" charset="0"/>
                      </a:endParaRPr>
                    </a:p>
                  </a:txBody>
                  <a:tcPr marT="0" marB="0" anchor="ctr"/>
                </a:tc>
                <a:tc>
                  <a:txBody>
                    <a:bodyPr/>
                    <a:lstStyle/>
                    <a:p>
                      <a:endParaRPr lang="en-US" sz="1600" dirty="0">
                        <a:latin typeface="Arial" pitchFamily="34" charset="0"/>
                        <a:cs typeface="Arial" pitchFamily="34" charset="0"/>
                      </a:endParaRPr>
                    </a:p>
                  </a:txBody>
                  <a:tcPr marT="0" marB="0" anchor="ctr"/>
                </a:tc>
                <a:tc>
                  <a:txBody>
                    <a:bodyPr/>
                    <a:lstStyle/>
                    <a:p>
                      <a:pPr algn="ctr"/>
                      <a:r>
                        <a:rPr lang="en-US" sz="1600" dirty="0" smtClean="0">
                          <a:latin typeface="Arial" pitchFamily="34" charset="0"/>
                          <a:cs typeface="Arial" pitchFamily="34" charset="0"/>
                        </a:rPr>
                        <a:t>1</a:t>
                      </a:r>
                      <a:endParaRPr lang="en-US" sz="1600" dirty="0">
                        <a:latin typeface="Arial" pitchFamily="34" charset="0"/>
                        <a:cs typeface="Arial" pitchFamily="34" charset="0"/>
                      </a:endParaRPr>
                    </a:p>
                  </a:txBody>
                  <a:tcPr marT="0" marB="0" anchor="ctr"/>
                </a:tc>
                <a:tc>
                  <a:txBody>
                    <a:bodyPr/>
                    <a:lstStyle/>
                    <a:p>
                      <a:pPr algn="ctr"/>
                      <a:r>
                        <a:rPr lang="en-US" sz="1600" dirty="0" smtClean="0">
                          <a:latin typeface="Arial" pitchFamily="34" charset="0"/>
                          <a:cs typeface="Arial" pitchFamily="34" charset="0"/>
                        </a:rPr>
                        <a:t>1</a:t>
                      </a:r>
                      <a:endParaRPr lang="en-US" sz="1600" dirty="0">
                        <a:latin typeface="Arial" pitchFamily="34" charset="0"/>
                        <a:cs typeface="Arial" pitchFamily="34" charset="0"/>
                      </a:endParaRPr>
                    </a:p>
                  </a:txBody>
                  <a:tcPr marT="0" marB="0" anchor="ctr"/>
                </a:tc>
                <a:tc>
                  <a:txBody>
                    <a:bodyPr/>
                    <a:lstStyle/>
                    <a:p>
                      <a:pPr algn="ctr"/>
                      <a:endParaRPr lang="en-US" sz="1600" dirty="0">
                        <a:latin typeface="Arial" pitchFamily="34" charset="0"/>
                        <a:cs typeface="Arial" pitchFamily="34" charset="0"/>
                      </a:endParaRPr>
                    </a:p>
                  </a:txBody>
                  <a:tcPr marT="0" marB="0" anchor="ctr"/>
                </a:tc>
              </a:tr>
              <a:tr h="0">
                <a:tc>
                  <a:txBody>
                    <a:bodyPr/>
                    <a:lstStyle/>
                    <a:p>
                      <a:r>
                        <a:rPr lang="en-US" sz="1600" dirty="0" smtClean="0">
                          <a:latin typeface="Arial" pitchFamily="34" charset="0"/>
                          <a:cs typeface="Arial" pitchFamily="34" charset="0"/>
                        </a:rPr>
                        <a:t>PS.GMC</a:t>
                      </a:r>
                      <a:endParaRPr lang="en-US" sz="1600" dirty="0">
                        <a:latin typeface="Arial" pitchFamily="34" charset="0"/>
                        <a:cs typeface="Arial" pitchFamily="34" charset="0"/>
                      </a:endParaRPr>
                    </a:p>
                  </a:txBody>
                  <a:tcPr marT="0" marB="0" anchor="ctr"/>
                </a:tc>
                <a:tc>
                  <a:txBody>
                    <a:bodyPr/>
                    <a:lstStyle/>
                    <a:p>
                      <a:endParaRPr lang="en-US" sz="1600" dirty="0">
                        <a:latin typeface="Arial" pitchFamily="34" charset="0"/>
                        <a:cs typeface="Arial" pitchFamily="34" charset="0"/>
                      </a:endParaRPr>
                    </a:p>
                  </a:txBody>
                  <a:tcPr marT="0" marB="0" anchor="ctr"/>
                </a:tc>
                <a:tc>
                  <a:txBody>
                    <a:bodyPr/>
                    <a:lstStyle/>
                    <a:p>
                      <a:pPr algn="ctr"/>
                      <a:r>
                        <a:rPr lang="en-US" sz="1600" dirty="0" smtClean="0">
                          <a:latin typeface="Arial" pitchFamily="34" charset="0"/>
                          <a:cs typeface="Arial" pitchFamily="34" charset="0"/>
                        </a:rPr>
                        <a:t>1</a:t>
                      </a:r>
                      <a:endParaRPr lang="en-US" sz="1600" dirty="0">
                        <a:latin typeface="Arial" pitchFamily="34" charset="0"/>
                        <a:cs typeface="Arial" pitchFamily="34" charset="0"/>
                      </a:endParaRPr>
                    </a:p>
                  </a:txBody>
                  <a:tcPr marT="0" marB="0" anchor="ctr"/>
                </a:tc>
                <a:tc>
                  <a:txBody>
                    <a:bodyPr/>
                    <a:lstStyle/>
                    <a:p>
                      <a:pPr algn="ctr"/>
                      <a:r>
                        <a:rPr lang="en-US" sz="1600" dirty="0" smtClean="0">
                          <a:latin typeface="Arial" pitchFamily="34" charset="0"/>
                          <a:cs typeface="Arial" pitchFamily="34" charset="0"/>
                        </a:rPr>
                        <a:t>1</a:t>
                      </a:r>
                      <a:endParaRPr lang="en-US" sz="1600" dirty="0">
                        <a:latin typeface="Arial" pitchFamily="34" charset="0"/>
                        <a:cs typeface="Arial" pitchFamily="34" charset="0"/>
                      </a:endParaRPr>
                    </a:p>
                  </a:txBody>
                  <a:tcPr marT="0" marB="0" anchor="ctr"/>
                </a:tc>
                <a:tc>
                  <a:txBody>
                    <a:bodyPr/>
                    <a:lstStyle/>
                    <a:p>
                      <a:pPr algn="ctr"/>
                      <a:endParaRPr lang="en-US" sz="1600" dirty="0">
                        <a:latin typeface="Arial" pitchFamily="34" charset="0"/>
                        <a:cs typeface="Arial" pitchFamily="34" charset="0"/>
                      </a:endParaRPr>
                    </a:p>
                  </a:txBody>
                  <a:tcPr marT="0" marB="0" anchor="ctr"/>
                </a:tc>
              </a:tr>
              <a:tr h="0">
                <a:tc>
                  <a:txBody>
                    <a:bodyPr/>
                    <a:lstStyle/>
                    <a:p>
                      <a:r>
                        <a:rPr lang="en-US" sz="1600" dirty="0" smtClean="0">
                          <a:latin typeface="Arial" pitchFamily="34" charset="0"/>
                          <a:cs typeface="Arial" pitchFamily="34" charset="0"/>
                        </a:rPr>
                        <a:t>PWR.D</a:t>
                      </a:r>
                      <a:endParaRPr lang="en-US" sz="1600" dirty="0">
                        <a:latin typeface="Arial" pitchFamily="34" charset="0"/>
                        <a:cs typeface="Arial" pitchFamily="34" charset="0"/>
                      </a:endParaRPr>
                    </a:p>
                  </a:txBody>
                  <a:tcPr marT="0" marB="0" anchor="ctr"/>
                </a:tc>
                <a:tc>
                  <a:txBody>
                    <a:bodyPr/>
                    <a:lstStyle/>
                    <a:p>
                      <a:endParaRPr lang="en-US" sz="1600" dirty="0">
                        <a:latin typeface="Arial" pitchFamily="34" charset="0"/>
                        <a:cs typeface="Arial" pitchFamily="34" charset="0"/>
                      </a:endParaRPr>
                    </a:p>
                  </a:txBody>
                  <a:tcPr marT="0" marB="0" anchor="ctr"/>
                </a:tc>
                <a:tc>
                  <a:txBody>
                    <a:bodyPr/>
                    <a:lstStyle/>
                    <a:p>
                      <a:pPr algn="ctr"/>
                      <a:r>
                        <a:rPr lang="en-US" sz="1600" dirty="0" smtClean="0">
                          <a:latin typeface="Arial" pitchFamily="34" charset="0"/>
                          <a:cs typeface="Arial" pitchFamily="34" charset="0"/>
                        </a:rPr>
                        <a:t>1</a:t>
                      </a:r>
                      <a:endParaRPr lang="en-US" sz="1600" dirty="0">
                        <a:latin typeface="Arial" pitchFamily="34" charset="0"/>
                        <a:cs typeface="Arial" pitchFamily="34" charset="0"/>
                      </a:endParaRPr>
                    </a:p>
                  </a:txBody>
                  <a:tcPr marT="0" marB="0" anchor="ctr"/>
                </a:tc>
                <a:tc>
                  <a:txBody>
                    <a:bodyPr/>
                    <a:lstStyle/>
                    <a:p>
                      <a:pPr algn="ctr"/>
                      <a:r>
                        <a:rPr lang="en-US" sz="1600" dirty="0" smtClean="0">
                          <a:latin typeface="Arial" pitchFamily="34" charset="0"/>
                          <a:cs typeface="Arial" pitchFamily="34" charset="0"/>
                        </a:rPr>
                        <a:t>1</a:t>
                      </a:r>
                      <a:endParaRPr lang="en-US" sz="1600" dirty="0">
                        <a:latin typeface="Arial" pitchFamily="34" charset="0"/>
                        <a:cs typeface="Arial" pitchFamily="34" charset="0"/>
                      </a:endParaRPr>
                    </a:p>
                  </a:txBody>
                  <a:tcPr marT="0" marB="0" anchor="ctr"/>
                </a:tc>
                <a:tc>
                  <a:txBody>
                    <a:bodyPr/>
                    <a:lstStyle/>
                    <a:p>
                      <a:pPr algn="ctr"/>
                      <a:endParaRPr lang="en-US" sz="1600" dirty="0">
                        <a:latin typeface="Arial" pitchFamily="34" charset="0"/>
                        <a:cs typeface="Arial" pitchFamily="34" charset="0"/>
                      </a:endParaRPr>
                    </a:p>
                  </a:txBody>
                  <a:tcPr marT="0" marB="0" anchor="ctr"/>
                </a:tc>
              </a:tr>
              <a:tr h="0">
                <a:tc>
                  <a:txBody>
                    <a:bodyPr/>
                    <a:lstStyle/>
                    <a:p>
                      <a:endParaRPr lang="en-US" sz="1600" dirty="0">
                        <a:latin typeface="Arial" pitchFamily="34" charset="0"/>
                        <a:cs typeface="Arial" pitchFamily="34" charset="0"/>
                      </a:endParaRPr>
                    </a:p>
                  </a:txBody>
                  <a:tcPr marT="0" marB="0" anchor="ctr"/>
                </a:tc>
                <a:tc>
                  <a:txBody>
                    <a:bodyPr/>
                    <a:lstStyle/>
                    <a:p>
                      <a:r>
                        <a:rPr lang="en-US" sz="1600" dirty="0" smtClean="0">
                          <a:latin typeface="Arial" pitchFamily="34" charset="0"/>
                          <a:cs typeface="Arial" pitchFamily="34" charset="0"/>
                        </a:rPr>
                        <a:t>PWR Card 1</a:t>
                      </a:r>
                      <a:endParaRPr lang="en-US" sz="1600" dirty="0">
                        <a:latin typeface="Arial" pitchFamily="34" charset="0"/>
                        <a:cs typeface="Arial" pitchFamily="34" charset="0"/>
                      </a:endParaRPr>
                    </a:p>
                  </a:txBody>
                  <a:tcPr marT="0" marB="0" anchor="ctr"/>
                </a:tc>
                <a:tc>
                  <a:txBody>
                    <a:bodyPr/>
                    <a:lstStyle/>
                    <a:p>
                      <a:pPr algn="ctr"/>
                      <a:endParaRPr lang="en-US" sz="1600" dirty="0">
                        <a:latin typeface="Arial" pitchFamily="34" charset="0"/>
                        <a:cs typeface="Arial" pitchFamily="34" charset="0"/>
                      </a:endParaRPr>
                    </a:p>
                  </a:txBody>
                  <a:tcPr marT="0" marB="0" anchor="ctr"/>
                </a:tc>
                <a:tc>
                  <a:txBody>
                    <a:bodyPr/>
                    <a:lstStyle/>
                    <a:p>
                      <a:pPr algn="ctr"/>
                      <a:endParaRPr lang="en-US" sz="1600" dirty="0">
                        <a:latin typeface="Arial" pitchFamily="34" charset="0"/>
                        <a:cs typeface="Arial" pitchFamily="34" charset="0"/>
                      </a:endParaRPr>
                    </a:p>
                  </a:txBody>
                  <a:tcPr marT="0" marB="0" anchor="ctr"/>
                </a:tc>
                <a:tc>
                  <a:txBody>
                    <a:bodyPr/>
                    <a:lstStyle/>
                    <a:p>
                      <a:pPr algn="ctr"/>
                      <a:r>
                        <a:rPr lang="en-US" sz="1600" dirty="0" smtClean="0">
                          <a:latin typeface="Arial" pitchFamily="34" charset="0"/>
                          <a:cs typeface="Arial" pitchFamily="34" charset="0"/>
                        </a:rPr>
                        <a:t>2</a:t>
                      </a:r>
                      <a:endParaRPr lang="en-US" sz="1600" dirty="0">
                        <a:latin typeface="Arial" pitchFamily="34" charset="0"/>
                        <a:cs typeface="Arial" pitchFamily="34" charset="0"/>
                      </a:endParaRPr>
                    </a:p>
                  </a:txBody>
                  <a:tcPr marT="0" marB="0" anchor="ctr"/>
                </a:tc>
              </a:tr>
              <a:tr h="0">
                <a:tc>
                  <a:txBody>
                    <a:bodyPr/>
                    <a:lstStyle/>
                    <a:p>
                      <a:endParaRPr lang="en-US" sz="1600" dirty="0">
                        <a:latin typeface="Arial" pitchFamily="34" charset="0"/>
                        <a:cs typeface="Arial" pitchFamily="34" charset="0"/>
                      </a:endParaRPr>
                    </a:p>
                  </a:txBody>
                  <a:tcPr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latin typeface="Arial" pitchFamily="34" charset="0"/>
                          <a:cs typeface="Arial" pitchFamily="34" charset="0"/>
                        </a:rPr>
                        <a:t>PWR Card 2</a:t>
                      </a:r>
                    </a:p>
                  </a:txBody>
                  <a:tcPr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smtClean="0">
                        <a:latin typeface="Arial" pitchFamily="34" charset="0"/>
                        <a:cs typeface="Arial" pitchFamily="34" charset="0"/>
                      </a:endParaRPr>
                    </a:p>
                  </a:txBody>
                  <a:tcPr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smtClean="0">
                        <a:latin typeface="Arial" pitchFamily="34" charset="0"/>
                        <a:cs typeface="Arial" pitchFamily="34" charset="0"/>
                      </a:endParaRPr>
                    </a:p>
                  </a:txBody>
                  <a:tcPr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Arial" pitchFamily="34" charset="0"/>
                          <a:cs typeface="Arial" pitchFamily="34" charset="0"/>
                        </a:rPr>
                        <a:t>2</a:t>
                      </a:r>
                    </a:p>
                  </a:txBody>
                  <a:tcPr marT="0" marB="0" anchor="ctr"/>
                </a:tc>
              </a:tr>
              <a:tr h="0">
                <a:tc>
                  <a:txBody>
                    <a:bodyPr/>
                    <a:lstStyle/>
                    <a:p>
                      <a:r>
                        <a:rPr lang="en-US" sz="1600" dirty="0" smtClean="0">
                          <a:latin typeface="Arial" pitchFamily="34" charset="0"/>
                          <a:cs typeface="Arial" pitchFamily="34" charset="0"/>
                        </a:rPr>
                        <a:t>GMC.D</a:t>
                      </a:r>
                      <a:endParaRPr lang="en-US" sz="1600" dirty="0">
                        <a:latin typeface="Arial" pitchFamily="34" charset="0"/>
                        <a:cs typeface="Arial" pitchFamily="34" charset="0"/>
                      </a:endParaRPr>
                    </a:p>
                  </a:txBody>
                  <a:tcPr marT="0" marB="0" anchor="ctr"/>
                </a:tc>
                <a:tc>
                  <a:txBody>
                    <a:bodyPr/>
                    <a:lstStyle/>
                    <a:p>
                      <a:endParaRPr lang="en-US" sz="1600" dirty="0">
                        <a:latin typeface="Arial" pitchFamily="34" charset="0"/>
                        <a:cs typeface="Arial" pitchFamily="34" charset="0"/>
                      </a:endParaRPr>
                    </a:p>
                  </a:txBody>
                  <a:tcPr marT="0" marB="0" anchor="ctr"/>
                </a:tc>
                <a:tc>
                  <a:txBody>
                    <a:bodyPr/>
                    <a:lstStyle/>
                    <a:p>
                      <a:pPr algn="ctr"/>
                      <a:r>
                        <a:rPr lang="en-US" sz="1600" dirty="0" smtClean="0">
                          <a:latin typeface="Arial" pitchFamily="34" charset="0"/>
                          <a:cs typeface="Arial" pitchFamily="34" charset="0"/>
                        </a:rPr>
                        <a:t>1</a:t>
                      </a:r>
                      <a:endParaRPr lang="en-US" sz="1600" dirty="0">
                        <a:latin typeface="Arial" pitchFamily="34" charset="0"/>
                        <a:cs typeface="Arial" pitchFamily="34" charset="0"/>
                      </a:endParaRPr>
                    </a:p>
                  </a:txBody>
                  <a:tcPr marT="0" marB="0" anchor="ctr"/>
                </a:tc>
                <a:tc>
                  <a:txBody>
                    <a:bodyPr/>
                    <a:lstStyle/>
                    <a:p>
                      <a:pPr algn="ctr"/>
                      <a:r>
                        <a:rPr lang="en-US" sz="1600" dirty="0" smtClean="0">
                          <a:latin typeface="Arial" pitchFamily="34" charset="0"/>
                          <a:cs typeface="Arial" pitchFamily="34" charset="0"/>
                        </a:rPr>
                        <a:t>1</a:t>
                      </a:r>
                      <a:endParaRPr lang="en-US" sz="1600" dirty="0">
                        <a:latin typeface="Arial" pitchFamily="34" charset="0"/>
                        <a:cs typeface="Arial" pitchFamily="34" charset="0"/>
                      </a:endParaRPr>
                    </a:p>
                  </a:txBody>
                  <a:tcPr marT="0" marB="0" anchor="ctr"/>
                </a:tc>
                <a:tc>
                  <a:txBody>
                    <a:bodyPr/>
                    <a:lstStyle/>
                    <a:p>
                      <a:pPr algn="ctr"/>
                      <a:endParaRPr lang="en-US" sz="1600" dirty="0">
                        <a:latin typeface="Arial" pitchFamily="34" charset="0"/>
                        <a:cs typeface="Arial" pitchFamily="34" charset="0"/>
                      </a:endParaRPr>
                    </a:p>
                  </a:txBody>
                  <a:tcPr marT="0" marB="0" anchor="ctr"/>
                </a:tc>
              </a:tr>
              <a:tr h="0">
                <a:tc>
                  <a:txBody>
                    <a:bodyPr/>
                    <a:lstStyle/>
                    <a:p>
                      <a:r>
                        <a:rPr lang="en-US" sz="1600" dirty="0" smtClean="0">
                          <a:latin typeface="Arial" pitchFamily="34" charset="0"/>
                          <a:cs typeface="Arial" pitchFamily="34" charset="0"/>
                        </a:rPr>
                        <a:t>Missile</a:t>
                      </a:r>
                      <a:endParaRPr lang="en-US" sz="1600" dirty="0">
                        <a:latin typeface="Arial" pitchFamily="34" charset="0"/>
                        <a:cs typeface="Arial" pitchFamily="34" charset="0"/>
                      </a:endParaRPr>
                    </a:p>
                  </a:txBody>
                  <a:tcPr marT="0" marB="0" anchor="ctr"/>
                </a:tc>
                <a:tc>
                  <a:txBody>
                    <a:bodyPr/>
                    <a:lstStyle/>
                    <a:p>
                      <a:endParaRPr lang="en-US" sz="1600" dirty="0">
                        <a:latin typeface="Arial" pitchFamily="34" charset="0"/>
                        <a:cs typeface="Arial" pitchFamily="34" charset="0"/>
                      </a:endParaRPr>
                    </a:p>
                  </a:txBody>
                  <a:tcPr marT="0" marB="0" anchor="ctr"/>
                </a:tc>
                <a:tc>
                  <a:txBody>
                    <a:bodyPr/>
                    <a:lstStyle/>
                    <a:p>
                      <a:pPr algn="ctr"/>
                      <a:r>
                        <a:rPr lang="en-US" sz="1600" dirty="0" smtClean="0">
                          <a:latin typeface="Arial" pitchFamily="34" charset="0"/>
                          <a:cs typeface="Arial" pitchFamily="34" charset="0"/>
                        </a:rPr>
                        <a:t>20 (70)</a:t>
                      </a:r>
                      <a:endParaRPr lang="en-US" sz="1600" dirty="0">
                        <a:latin typeface="Arial" pitchFamily="34" charset="0"/>
                        <a:cs typeface="Arial" pitchFamily="34" charset="0"/>
                      </a:endParaRPr>
                    </a:p>
                  </a:txBody>
                  <a:tcPr marT="0" marB="0" anchor="ctr"/>
                </a:tc>
                <a:tc>
                  <a:txBody>
                    <a:bodyPr/>
                    <a:lstStyle/>
                    <a:p>
                      <a:pPr algn="ctr"/>
                      <a:r>
                        <a:rPr lang="en-US" sz="1600" dirty="0" smtClean="0">
                          <a:latin typeface="Arial" pitchFamily="34" charset="0"/>
                          <a:cs typeface="Arial" pitchFamily="34" charset="0"/>
                        </a:rPr>
                        <a:t>20 (70)</a:t>
                      </a:r>
                      <a:endParaRPr lang="en-US" sz="1600" dirty="0">
                        <a:latin typeface="Arial" pitchFamily="34" charset="0"/>
                        <a:cs typeface="Arial" pitchFamily="34" charset="0"/>
                      </a:endParaRPr>
                    </a:p>
                  </a:txBody>
                  <a:tcPr marT="0" marB="0" anchor="ctr"/>
                </a:tc>
                <a:tc>
                  <a:txBody>
                    <a:bodyPr/>
                    <a:lstStyle/>
                    <a:p>
                      <a:pPr algn="ctr"/>
                      <a:r>
                        <a:rPr lang="en-US" sz="1600" dirty="0" smtClean="0">
                          <a:latin typeface="Arial" pitchFamily="34" charset="0"/>
                          <a:cs typeface="Arial" pitchFamily="34" charset="0"/>
                        </a:rPr>
                        <a:t>100</a:t>
                      </a:r>
                      <a:endParaRPr lang="en-US" sz="1600" dirty="0">
                        <a:latin typeface="Arial" pitchFamily="34" charset="0"/>
                        <a:cs typeface="Arial" pitchFamily="34" charset="0"/>
                      </a:endParaRPr>
                    </a:p>
                  </a:txBody>
                  <a:tcPr marT="0" marB="0" anchor="ctr"/>
                </a:tc>
              </a:tr>
            </a:tbl>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Software</a:t>
            </a:r>
            <a:endParaRPr lang="en-US" dirty="0"/>
          </a:p>
        </p:txBody>
      </p:sp>
      <p:sp>
        <p:nvSpPr>
          <p:cNvPr id="3" name="Content Placeholder 2"/>
          <p:cNvSpPr>
            <a:spLocks noGrp="1"/>
          </p:cNvSpPr>
          <p:nvPr>
            <p:ph idx="1"/>
          </p:nvPr>
        </p:nvSpPr>
        <p:spPr/>
        <p:txBody>
          <a:bodyPr>
            <a:normAutofit/>
          </a:bodyPr>
          <a:lstStyle/>
          <a:p>
            <a:r>
              <a:rPr lang="en-US" sz="2400" dirty="0" smtClean="0"/>
              <a:t>“Annabelle” </a:t>
            </a:r>
            <a:r>
              <a:rPr lang="en-US" sz="2400" dirty="0" smtClean="0"/>
              <a:t>Software developed </a:t>
            </a:r>
            <a:r>
              <a:rPr lang="en-US" sz="2400" dirty="0" smtClean="0"/>
              <a:t>by </a:t>
            </a:r>
            <a:r>
              <a:rPr lang="en-US" sz="2400" dirty="0" smtClean="0"/>
              <a:t>A.D. Achlama allows us to </a:t>
            </a:r>
            <a:r>
              <a:rPr lang="en-US" sz="2400" dirty="0" smtClean="0"/>
              <a:t>model</a:t>
            </a:r>
          </a:p>
          <a:p>
            <a:endParaRPr lang="en-US" sz="2400" dirty="0" smtClean="0"/>
          </a:p>
          <a:p>
            <a:pPr lvl="1"/>
            <a:r>
              <a:rPr lang="en-US" sz="2000" dirty="0" smtClean="0"/>
              <a:t>Complex structural relations within the system</a:t>
            </a:r>
          </a:p>
          <a:p>
            <a:pPr lvl="1"/>
            <a:r>
              <a:rPr lang="en-US" sz="2000" dirty="0" smtClean="0"/>
              <a:t>Any number of operational (Fields) and maintenance (Depots) locations</a:t>
            </a:r>
          </a:p>
          <a:p>
            <a:pPr lvl="1"/>
            <a:r>
              <a:rPr lang="en-US" sz="2000" dirty="0" smtClean="0"/>
              <a:t>Operational logic with any degree of complexity</a:t>
            </a:r>
          </a:p>
          <a:p>
            <a:pPr lvl="1"/>
            <a:r>
              <a:rPr lang="en-US" sz="2000" dirty="0" smtClean="0"/>
              <a:t>etc</a:t>
            </a:r>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41</a:t>
            </a:fld>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a:blip r:embed="rId2" cstate="print"/>
          <a:srcRect l="4816" t="1579" r="4636" b="5914"/>
          <a:stretch>
            <a:fillRect/>
          </a:stretch>
        </p:blipFill>
        <p:spPr bwMode="auto">
          <a:xfrm>
            <a:off x="820271" y="1344706"/>
            <a:ext cx="7342094" cy="4908177"/>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Initial Performance</a:t>
            </a:r>
            <a:endParaRPr lang="en-US" dirty="0"/>
          </a:p>
        </p:txBody>
      </p:sp>
      <p:sp>
        <p:nvSpPr>
          <p:cNvPr id="3" name="Content Placeholder 2"/>
          <p:cNvSpPr>
            <a:spLocks noGrp="1"/>
          </p:cNvSpPr>
          <p:nvPr>
            <p:ph idx="1"/>
          </p:nvPr>
        </p:nvSpPr>
        <p:spPr/>
        <p:txBody>
          <a:bodyPr/>
          <a:lstStyle/>
          <a:p>
            <a:pPr>
              <a:buNone/>
            </a:pPr>
            <a:r>
              <a:rPr lang="en-US" dirty="0" smtClean="0"/>
              <a:t>						     </a:t>
            </a:r>
            <a:r>
              <a:rPr lang="en-US" sz="2000" dirty="0" smtClean="0"/>
              <a:t>Launched vs. Hitting</a:t>
            </a:r>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42</a:t>
            </a:fld>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a:blip r:embed="rId2" cstate="print"/>
          <a:srcRect l="5141" t="1482" r="4975" b="6011"/>
          <a:stretch>
            <a:fillRect/>
          </a:stretch>
        </p:blipFill>
        <p:spPr bwMode="auto">
          <a:xfrm>
            <a:off x="941294" y="1371599"/>
            <a:ext cx="7288306" cy="4908176"/>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Initial Performance</a:t>
            </a:r>
            <a:endParaRPr lang="en-US" dirty="0"/>
          </a:p>
        </p:txBody>
      </p:sp>
      <p:sp>
        <p:nvSpPr>
          <p:cNvPr id="3" name="Content Placeholder 2"/>
          <p:cNvSpPr>
            <a:spLocks noGrp="1"/>
          </p:cNvSpPr>
          <p:nvPr>
            <p:ph idx="1"/>
          </p:nvPr>
        </p:nvSpPr>
        <p:spPr/>
        <p:txBody>
          <a:bodyPr>
            <a:normAutofit/>
          </a:bodyPr>
          <a:lstStyle/>
          <a:p>
            <a:pPr>
              <a:buNone/>
            </a:pPr>
            <a:r>
              <a:rPr lang="en-US" sz="2400" dirty="0" smtClean="0"/>
              <a:t>						     System Availability</a:t>
            </a:r>
            <a:endParaRPr lang="en-US" sz="2400"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43</a:t>
            </a:fld>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Upper and lower bounds of System Performance</a:t>
            </a:r>
            <a:endParaRPr lang="en-US" sz="2800"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44</a:t>
            </a:fld>
            <a:endParaRPr lang="en-US" dirty="0"/>
          </a:p>
        </p:txBody>
      </p:sp>
      <p:sp>
        <p:nvSpPr>
          <p:cNvPr id="8" name="Content Placeholder 2"/>
          <p:cNvSpPr>
            <a:spLocks noGrp="1"/>
          </p:cNvSpPr>
          <p:nvPr>
            <p:ph idx="1"/>
          </p:nvPr>
        </p:nvSpPr>
        <p:spPr>
          <a:xfrm>
            <a:off x="457200" y="1295400"/>
            <a:ext cx="8229600" cy="4830763"/>
          </a:xfrm>
        </p:spPr>
        <p:txBody>
          <a:bodyPr>
            <a:normAutofit/>
          </a:bodyPr>
          <a:lstStyle/>
          <a:p>
            <a:pPr algn="just"/>
            <a:r>
              <a:rPr lang="en-US" sz="2000" dirty="0" smtClean="0"/>
              <a:t>Availability vs. Efficiency</a:t>
            </a:r>
          </a:p>
          <a:p>
            <a:pPr algn="just"/>
            <a:endParaRPr lang="en-US" sz="2000" dirty="0"/>
          </a:p>
        </p:txBody>
      </p:sp>
      <p:graphicFrame>
        <p:nvGraphicFramePr>
          <p:cNvPr id="6" name="Chart 5"/>
          <p:cNvGraphicFramePr/>
          <p:nvPr/>
        </p:nvGraphicFramePr>
        <p:xfrm>
          <a:off x="336175" y="2120992"/>
          <a:ext cx="3980330" cy="23703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p:nvPr/>
        </p:nvGraphicFramePr>
        <p:xfrm>
          <a:off x="4504765" y="2070846"/>
          <a:ext cx="4217614" cy="2477901"/>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Optimization</a:t>
            </a:r>
            <a:endParaRPr lang="en-US"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45</a:t>
            </a:fld>
            <a:endParaRPr lang="en-US" dirty="0"/>
          </a:p>
        </p:txBody>
      </p:sp>
      <p:pic>
        <p:nvPicPr>
          <p:cNvPr id="69634" name="Picture 2"/>
          <p:cNvPicPr>
            <a:picLocks noChangeAspect="1" noChangeArrowheads="1"/>
          </p:cNvPicPr>
          <p:nvPr/>
        </p:nvPicPr>
        <p:blipFill>
          <a:blip r:embed="rId2" cstate="print"/>
          <a:srcRect l="18270" t="4661" r="5556" b="17233"/>
          <a:stretch>
            <a:fillRect/>
          </a:stretch>
        </p:blipFill>
        <p:spPr bwMode="auto">
          <a:xfrm>
            <a:off x="595744" y="1492802"/>
            <a:ext cx="7967035" cy="457549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Optimization</a:t>
            </a:r>
            <a:endParaRPr lang="en-US" dirty="0"/>
          </a:p>
        </p:txBody>
      </p:sp>
      <p:sp>
        <p:nvSpPr>
          <p:cNvPr id="3" name="Content Placeholder 2"/>
          <p:cNvSpPr>
            <a:spLocks noGrp="1"/>
          </p:cNvSpPr>
          <p:nvPr>
            <p:ph idx="1"/>
          </p:nvPr>
        </p:nvSpPr>
        <p:spPr/>
        <p:txBody>
          <a:bodyPr/>
          <a:lstStyle/>
          <a:p>
            <a:r>
              <a:rPr lang="en-US" dirty="0" smtClean="0"/>
              <a:t>Optimal stock</a:t>
            </a:r>
            <a:endParaRPr lang="en-US" dirty="0"/>
          </a:p>
        </p:txBody>
      </p:sp>
      <p:sp>
        <p:nvSpPr>
          <p:cNvPr id="4" name="Footer Placeholder 3"/>
          <p:cNvSpPr>
            <a:spLocks noGrp="1"/>
          </p:cNvSpPr>
          <p:nvPr>
            <p:ph type="ftr" sz="quarter" idx="11"/>
          </p:nvPr>
        </p:nvSpPr>
        <p:spPr/>
        <p:txBody>
          <a:bodyPr/>
          <a:lstStyle/>
          <a:p>
            <a:r>
              <a:rPr lang="en-US" dirty="0"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46</a:t>
            </a:fld>
            <a:endParaRPr lang="en-US" dirty="0"/>
          </a:p>
        </p:txBody>
      </p:sp>
      <p:graphicFrame>
        <p:nvGraphicFramePr>
          <p:cNvPr id="6" name="Table 5"/>
          <p:cNvGraphicFramePr>
            <a:graphicFrameLocks noGrp="1"/>
          </p:cNvGraphicFramePr>
          <p:nvPr/>
        </p:nvGraphicFramePr>
        <p:xfrm>
          <a:off x="1013010" y="2066069"/>
          <a:ext cx="5307111" cy="3657600"/>
        </p:xfrm>
        <a:graphic>
          <a:graphicData uri="http://schemas.openxmlformats.org/drawingml/2006/table">
            <a:tbl>
              <a:tblPr firstRow="1" bandRow="1">
                <a:tableStyleId>{5940675A-B579-460E-94D1-54222C63F5DA}</a:tableStyleId>
              </a:tblPr>
              <a:tblGrid>
                <a:gridCol w="1233805"/>
                <a:gridCol w="1403668"/>
                <a:gridCol w="867732"/>
                <a:gridCol w="874059"/>
                <a:gridCol w="927847"/>
              </a:tblGrid>
              <a:tr h="348023">
                <a:tc>
                  <a:txBody>
                    <a:bodyPr/>
                    <a:lstStyle/>
                    <a:p>
                      <a:r>
                        <a:rPr lang="en-US" sz="16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LRU</a:t>
                      </a:r>
                      <a:endParaRPr lang="en-US" sz="16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a:txBody>
                  <a:tcPr marT="0" marB="0" anchor="ctr">
                    <a:solidFill>
                      <a:schemeClr val="bg1">
                        <a:lumMod val="50000"/>
                      </a:schemeClr>
                    </a:solidFill>
                  </a:tcPr>
                </a:tc>
                <a:tc>
                  <a:txBody>
                    <a:bodyPr/>
                    <a:lstStyle/>
                    <a:p>
                      <a:r>
                        <a:rPr lang="en-US" sz="16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SRU</a:t>
                      </a:r>
                      <a:endParaRPr lang="en-US" sz="16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a:txBody>
                  <a:tcPr marT="0" marB="0" anchor="ctr">
                    <a:solidFill>
                      <a:schemeClr val="bg1">
                        <a:lumMod val="50000"/>
                      </a:schemeClr>
                    </a:solidFill>
                  </a:tcPr>
                </a:tc>
                <a:tc>
                  <a:txBody>
                    <a:bodyPr/>
                    <a:lstStyle/>
                    <a:p>
                      <a:r>
                        <a:rPr lang="en-US" sz="16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Base 1</a:t>
                      </a:r>
                      <a:endParaRPr lang="en-US" sz="16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a:txBody>
                  <a:tcPr marT="0" marB="0" anchor="ctr">
                    <a:solidFill>
                      <a:schemeClr val="bg1">
                        <a:lumMod val="50000"/>
                      </a:schemeClr>
                    </a:solidFill>
                  </a:tcPr>
                </a:tc>
                <a:tc>
                  <a:txBody>
                    <a:bodyPr/>
                    <a:lstStyle/>
                    <a:p>
                      <a:r>
                        <a:rPr lang="en-US" sz="16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Base 2</a:t>
                      </a:r>
                      <a:endParaRPr lang="en-US" sz="16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a:txBody>
                  <a:tcPr marT="0" marB="0" anchor="ctr">
                    <a:solidFill>
                      <a:schemeClr val="bg1">
                        <a:lumMod val="50000"/>
                      </a:schemeClr>
                    </a:solidFill>
                  </a:tcPr>
                </a:tc>
                <a:tc>
                  <a:txBody>
                    <a:bodyPr/>
                    <a:lstStyle/>
                    <a:p>
                      <a:r>
                        <a:rPr lang="en-US" sz="16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I-Level</a:t>
                      </a:r>
                      <a:r>
                        <a:rPr lang="en-US" sz="1600" b="1" baseline="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Depot</a:t>
                      </a:r>
                      <a:endParaRPr lang="en-US" sz="16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a:txBody>
                  <a:tcPr marT="0" marB="0" anchor="ctr">
                    <a:solidFill>
                      <a:schemeClr val="bg1">
                        <a:lumMod val="50000"/>
                      </a:schemeClr>
                    </a:solidFill>
                  </a:tcPr>
                </a:tc>
              </a:tr>
              <a:tr h="132378">
                <a:tc>
                  <a:txBody>
                    <a:bodyPr/>
                    <a:lstStyle/>
                    <a:p>
                      <a:r>
                        <a:rPr lang="en-US" sz="1600" dirty="0" smtClean="0">
                          <a:latin typeface="Arial" pitchFamily="34" charset="0"/>
                          <a:cs typeface="Arial" pitchFamily="34" charset="0"/>
                        </a:rPr>
                        <a:t>Fiber Optic</a:t>
                      </a:r>
                      <a:endParaRPr lang="en-US" sz="1600" dirty="0">
                        <a:latin typeface="Arial" pitchFamily="34" charset="0"/>
                        <a:cs typeface="Arial" pitchFamily="34" charset="0"/>
                      </a:endParaRPr>
                    </a:p>
                  </a:txBody>
                  <a:tcPr marT="0" marB="0" anchor="ctr"/>
                </a:tc>
                <a:tc>
                  <a:txBody>
                    <a:bodyPr/>
                    <a:lstStyle/>
                    <a:p>
                      <a:endParaRPr lang="en-US" sz="1600" dirty="0">
                        <a:latin typeface="Arial" pitchFamily="34" charset="0"/>
                        <a:cs typeface="Arial" pitchFamily="34" charset="0"/>
                      </a:endParaRPr>
                    </a:p>
                  </a:txBody>
                  <a:tcPr marT="0" marB="0" anchor="ctr"/>
                </a:tc>
                <a:tc>
                  <a:txBody>
                    <a:bodyPr/>
                    <a:lstStyle/>
                    <a:p>
                      <a:pPr algn="ctr" fontAlgn="b"/>
                      <a:r>
                        <a:rPr lang="en-US" sz="1600" kern="1200" dirty="0" smtClean="0">
                          <a:solidFill>
                            <a:schemeClr val="tx1"/>
                          </a:solidFill>
                          <a:latin typeface="Arial" pitchFamily="34" charset="0"/>
                          <a:ea typeface="+mn-ea"/>
                          <a:cs typeface="Arial" pitchFamily="34" charset="0"/>
                        </a:rPr>
                        <a:t>1</a:t>
                      </a:r>
                    </a:p>
                  </a:txBody>
                  <a:tcPr marL="0" marR="0" marT="0" marB="0" anchor="b"/>
                </a:tc>
                <a:tc>
                  <a:txBody>
                    <a:bodyPr/>
                    <a:lstStyle/>
                    <a:p>
                      <a:pPr algn="ctr" fontAlgn="b"/>
                      <a:r>
                        <a:rPr lang="en-US" sz="1600" kern="1200" dirty="0" smtClean="0">
                          <a:solidFill>
                            <a:schemeClr val="tx1"/>
                          </a:solidFill>
                          <a:latin typeface="Arial" pitchFamily="34" charset="0"/>
                          <a:ea typeface="+mn-ea"/>
                          <a:cs typeface="Arial" pitchFamily="34" charset="0"/>
                        </a:rPr>
                        <a:t>1</a:t>
                      </a:r>
                    </a:p>
                  </a:txBody>
                  <a:tcPr marL="0" marR="0" marT="0" marB="0" anchor="b"/>
                </a:tc>
                <a:tc>
                  <a:txBody>
                    <a:bodyPr/>
                    <a:lstStyle/>
                    <a:p>
                      <a:pPr algn="ctr" fontAlgn="b"/>
                      <a:endParaRPr lang="en-US" sz="1600" kern="1200" dirty="0" smtClean="0">
                        <a:solidFill>
                          <a:schemeClr val="tx1"/>
                        </a:solidFill>
                        <a:latin typeface="Arial" pitchFamily="34" charset="0"/>
                        <a:ea typeface="+mn-ea"/>
                        <a:cs typeface="Arial" pitchFamily="34" charset="0"/>
                      </a:endParaRPr>
                    </a:p>
                  </a:txBody>
                  <a:tcPr marL="0" marR="0" marT="0" marB="0" anchor="b"/>
                </a:tc>
              </a:tr>
              <a:tr h="161364">
                <a:tc>
                  <a:txBody>
                    <a:bodyPr/>
                    <a:lstStyle/>
                    <a:p>
                      <a:r>
                        <a:rPr lang="en-US" sz="1600" dirty="0" smtClean="0">
                          <a:latin typeface="Arial" pitchFamily="34" charset="0"/>
                          <a:cs typeface="Arial" pitchFamily="34" charset="0"/>
                        </a:rPr>
                        <a:t>OBE</a:t>
                      </a:r>
                      <a:endParaRPr lang="en-US" sz="1600" dirty="0">
                        <a:latin typeface="Arial" pitchFamily="34" charset="0"/>
                        <a:cs typeface="Arial" pitchFamily="34" charset="0"/>
                      </a:endParaRPr>
                    </a:p>
                  </a:txBody>
                  <a:tcPr marT="0" marB="0" anchor="ctr"/>
                </a:tc>
                <a:tc>
                  <a:txBody>
                    <a:bodyPr/>
                    <a:lstStyle/>
                    <a:p>
                      <a:endParaRPr lang="en-US" sz="1600" dirty="0">
                        <a:latin typeface="Arial" pitchFamily="34" charset="0"/>
                        <a:cs typeface="Arial" pitchFamily="34" charset="0"/>
                      </a:endParaRPr>
                    </a:p>
                  </a:txBody>
                  <a:tcPr marT="0" marB="0" anchor="ctr"/>
                </a:tc>
                <a:tc>
                  <a:txBody>
                    <a:bodyPr/>
                    <a:lstStyle/>
                    <a:p>
                      <a:pPr algn="ctr" fontAlgn="b"/>
                      <a:r>
                        <a:rPr lang="en-US" sz="1600" kern="1200" dirty="0" smtClean="0">
                          <a:solidFill>
                            <a:schemeClr val="tx1"/>
                          </a:solidFill>
                          <a:latin typeface="Arial" pitchFamily="34" charset="0"/>
                          <a:ea typeface="+mn-ea"/>
                          <a:cs typeface="Arial" pitchFamily="34" charset="0"/>
                        </a:rPr>
                        <a:t>3</a:t>
                      </a:r>
                    </a:p>
                  </a:txBody>
                  <a:tcPr marL="0" marR="0" marT="0" marB="0" anchor="b"/>
                </a:tc>
                <a:tc>
                  <a:txBody>
                    <a:bodyPr/>
                    <a:lstStyle/>
                    <a:p>
                      <a:pPr algn="ctr" fontAlgn="b"/>
                      <a:r>
                        <a:rPr lang="en-US" sz="1600" kern="1200" dirty="0" smtClean="0">
                          <a:solidFill>
                            <a:schemeClr val="tx1"/>
                          </a:solidFill>
                          <a:latin typeface="Arial" pitchFamily="34" charset="0"/>
                          <a:ea typeface="+mn-ea"/>
                          <a:cs typeface="Arial" pitchFamily="34" charset="0"/>
                        </a:rPr>
                        <a:t>2</a:t>
                      </a:r>
                    </a:p>
                  </a:txBody>
                  <a:tcPr marL="0" marR="0" marT="0" marB="0" anchor="b"/>
                </a:tc>
                <a:tc>
                  <a:txBody>
                    <a:bodyPr/>
                    <a:lstStyle/>
                    <a:p>
                      <a:pPr algn="ctr" fontAlgn="b"/>
                      <a:r>
                        <a:rPr lang="en-US" sz="1600" kern="1200" dirty="0" smtClean="0">
                          <a:solidFill>
                            <a:schemeClr val="tx1"/>
                          </a:solidFill>
                          <a:latin typeface="Arial" pitchFamily="34" charset="0"/>
                          <a:ea typeface="+mn-ea"/>
                          <a:cs typeface="Arial" pitchFamily="34" charset="0"/>
                        </a:rPr>
                        <a:t>2</a:t>
                      </a:r>
                    </a:p>
                  </a:txBody>
                  <a:tcPr marL="0" marR="0" marT="0" marB="0" anchor="b"/>
                </a:tc>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latin typeface="Arial" pitchFamily="34" charset="0"/>
                          <a:cs typeface="Arial" pitchFamily="34" charset="0"/>
                        </a:rPr>
                        <a:t>MSW</a:t>
                      </a:r>
                    </a:p>
                  </a:txBody>
                  <a:tcPr marT="0" marB="0" anchor="ctr"/>
                </a:tc>
                <a:tc>
                  <a:txBody>
                    <a:bodyPr/>
                    <a:lstStyle/>
                    <a:p>
                      <a:endParaRPr lang="en-US" sz="1600" dirty="0">
                        <a:latin typeface="Arial" pitchFamily="34" charset="0"/>
                        <a:cs typeface="Arial" pitchFamily="34" charset="0"/>
                      </a:endParaRPr>
                    </a:p>
                  </a:txBody>
                  <a:tcPr marT="0" marB="0" anchor="ctr"/>
                </a:tc>
                <a:tc>
                  <a:txBody>
                    <a:bodyPr/>
                    <a:lstStyle/>
                    <a:p>
                      <a:pPr algn="ctr" fontAlgn="b"/>
                      <a:r>
                        <a:rPr lang="en-US" sz="1600" kern="1200" dirty="0" smtClean="0">
                          <a:solidFill>
                            <a:schemeClr val="tx1"/>
                          </a:solidFill>
                          <a:latin typeface="Arial" pitchFamily="34" charset="0"/>
                          <a:ea typeface="+mn-ea"/>
                          <a:cs typeface="Arial" pitchFamily="34" charset="0"/>
                        </a:rPr>
                        <a:t>4</a:t>
                      </a:r>
                    </a:p>
                  </a:txBody>
                  <a:tcPr marL="0" marR="0" marT="0" marB="0" anchor="b"/>
                </a:tc>
                <a:tc>
                  <a:txBody>
                    <a:bodyPr/>
                    <a:lstStyle/>
                    <a:p>
                      <a:pPr algn="ctr" fontAlgn="b"/>
                      <a:r>
                        <a:rPr lang="en-US" sz="1600" kern="1200" dirty="0" smtClean="0">
                          <a:solidFill>
                            <a:schemeClr val="tx1"/>
                          </a:solidFill>
                          <a:latin typeface="Arial" pitchFamily="34" charset="0"/>
                          <a:ea typeface="+mn-ea"/>
                          <a:cs typeface="Arial" pitchFamily="34" charset="0"/>
                        </a:rPr>
                        <a:t>3</a:t>
                      </a:r>
                    </a:p>
                  </a:txBody>
                  <a:tcPr marL="0" marR="0" marT="0" marB="0" anchor="b"/>
                </a:tc>
                <a:tc>
                  <a:txBody>
                    <a:bodyPr/>
                    <a:lstStyle/>
                    <a:p>
                      <a:pPr algn="ctr" fontAlgn="b"/>
                      <a:r>
                        <a:rPr lang="en-US" sz="1600" kern="1200" dirty="0" smtClean="0">
                          <a:solidFill>
                            <a:schemeClr val="tx1"/>
                          </a:solidFill>
                          <a:latin typeface="Arial" pitchFamily="34" charset="0"/>
                          <a:ea typeface="+mn-ea"/>
                          <a:cs typeface="Arial" pitchFamily="34" charset="0"/>
                        </a:rPr>
                        <a:t>5</a:t>
                      </a:r>
                    </a:p>
                  </a:txBody>
                  <a:tcPr marL="0" marR="0" marT="0" marB="0" anchor="b"/>
                </a:tc>
              </a:tr>
              <a:tr h="0">
                <a:tc>
                  <a:txBody>
                    <a:bodyPr/>
                    <a:lstStyle/>
                    <a:p>
                      <a:endParaRPr lang="en-US" sz="1600" dirty="0">
                        <a:latin typeface="Arial" pitchFamily="34" charset="0"/>
                        <a:cs typeface="Arial" pitchFamily="34" charset="0"/>
                      </a:endParaRPr>
                    </a:p>
                  </a:txBody>
                  <a:tcPr marT="0" marB="0" anchor="ctr"/>
                </a:tc>
                <a:tc>
                  <a:txBody>
                    <a:bodyPr/>
                    <a:lstStyle/>
                    <a:p>
                      <a:r>
                        <a:rPr lang="en-US" sz="1600" dirty="0" smtClean="0">
                          <a:latin typeface="Arial" pitchFamily="34" charset="0"/>
                          <a:cs typeface="Arial" pitchFamily="34" charset="0"/>
                        </a:rPr>
                        <a:t>MSW Card 1</a:t>
                      </a:r>
                      <a:endParaRPr lang="en-US" sz="1600" dirty="0">
                        <a:latin typeface="Arial" pitchFamily="34" charset="0"/>
                        <a:cs typeface="Arial" pitchFamily="34" charset="0"/>
                      </a:endParaRPr>
                    </a:p>
                  </a:txBody>
                  <a:tcPr marT="0" marB="0" anchor="ctr"/>
                </a:tc>
                <a:tc>
                  <a:txBody>
                    <a:bodyPr/>
                    <a:lstStyle/>
                    <a:p>
                      <a:pPr algn="ctr" fontAlgn="b"/>
                      <a:r>
                        <a:rPr lang="en-US" sz="1600" kern="1200" dirty="0" smtClean="0">
                          <a:solidFill>
                            <a:schemeClr val="tx1"/>
                          </a:solidFill>
                          <a:latin typeface="Arial" pitchFamily="34" charset="0"/>
                          <a:ea typeface="+mn-ea"/>
                          <a:cs typeface="Arial" pitchFamily="34" charset="0"/>
                        </a:rPr>
                        <a:t>2</a:t>
                      </a:r>
                    </a:p>
                  </a:txBody>
                  <a:tcPr marL="0" marR="0" marT="0" marB="0" anchor="b"/>
                </a:tc>
                <a:tc>
                  <a:txBody>
                    <a:bodyPr/>
                    <a:lstStyle/>
                    <a:p>
                      <a:pPr algn="ctr" fontAlgn="b"/>
                      <a:r>
                        <a:rPr lang="en-US" sz="1600" kern="1200" dirty="0" smtClean="0">
                          <a:solidFill>
                            <a:schemeClr val="tx1"/>
                          </a:solidFill>
                          <a:latin typeface="Arial" pitchFamily="34" charset="0"/>
                          <a:ea typeface="+mn-ea"/>
                          <a:cs typeface="Arial" pitchFamily="34" charset="0"/>
                        </a:rPr>
                        <a:t>1</a:t>
                      </a:r>
                    </a:p>
                  </a:txBody>
                  <a:tcPr marL="0" marR="0" marT="0" marB="0" anchor="b"/>
                </a:tc>
                <a:tc>
                  <a:txBody>
                    <a:bodyPr/>
                    <a:lstStyle/>
                    <a:p>
                      <a:pPr algn="ctr" fontAlgn="b"/>
                      <a:r>
                        <a:rPr lang="en-US" sz="1600" kern="1200" dirty="0" smtClean="0">
                          <a:solidFill>
                            <a:schemeClr val="tx1"/>
                          </a:solidFill>
                          <a:latin typeface="Arial" pitchFamily="34" charset="0"/>
                          <a:ea typeface="+mn-ea"/>
                          <a:cs typeface="Arial" pitchFamily="34" charset="0"/>
                        </a:rPr>
                        <a:t>2</a:t>
                      </a:r>
                    </a:p>
                  </a:txBody>
                  <a:tcPr marL="0" marR="0" marT="0" marB="0" anchor="b"/>
                </a:tc>
              </a:tr>
              <a:tr h="0">
                <a:tc>
                  <a:txBody>
                    <a:bodyPr/>
                    <a:lstStyle/>
                    <a:p>
                      <a:endParaRPr lang="en-US" sz="1600" dirty="0">
                        <a:latin typeface="Arial" pitchFamily="34" charset="0"/>
                        <a:cs typeface="Arial" pitchFamily="34" charset="0"/>
                      </a:endParaRPr>
                    </a:p>
                  </a:txBody>
                  <a:tcPr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latin typeface="Arial" pitchFamily="34" charset="0"/>
                          <a:cs typeface="Arial" pitchFamily="34" charset="0"/>
                        </a:rPr>
                        <a:t>MSW Card 2</a:t>
                      </a:r>
                    </a:p>
                  </a:txBody>
                  <a:tcPr marT="0" marB="0" anchor="ctr"/>
                </a:tc>
                <a:tc>
                  <a:txBody>
                    <a:bodyPr/>
                    <a:lstStyle/>
                    <a:p>
                      <a:pPr algn="ctr" fontAlgn="b"/>
                      <a:r>
                        <a:rPr lang="en-US" sz="1600" kern="1200" dirty="0" smtClean="0">
                          <a:solidFill>
                            <a:schemeClr val="tx1"/>
                          </a:solidFill>
                          <a:latin typeface="Arial" pitchFamily="34" charset="0"/>
                          <a:ea typeface="+mn-ea"/>
                          <a:cs typeface="Arial" pitchFamily="34" charset="0"/>
                        </a:rPr>
                        <a:t>3</a:t>
                      </a:r>
                    </a:p>
                  </a:txBody>
                  <a:tcPr marL="0" marR="0" marT="0" marB="0" anchor="b"/>
                </a:tc>
                <a:tc>
                  <a:txBody>
                    <a:bodyPr/>
                    <a:lstStyle/>
                    <a:p>
                      <a:pPr algn="ctr" fontAlgn="b"/>
                      <a:r>
                        <a:rPr lang="en-US" sz="1600" kern="1200" dirty="0" smtClean="0">
                          <a:solidFill>
                            <a:schemeClr val="tx1"/>
                          </a:solidFill>
                          <a:latin typeface="Arial" pitchFamily="34" charset="0"/>
                          <a:ea typeface="+mn-ea"/>
                          <a:cs typeface="Arial" pitchFamily="34" charset="0"/>
                        </a:rPr>
                        <a:t>2</a:t>
                      </a:r>
                    </a:p>
                  </a:txBody>
                  <a:tcPr marL="0" marR="0" marT="0" marB="0" anchor="b"/>
                </a:tc>
                <a:tc>
                  <a:txBody>
                    <a:bodyPr/>
                    <a:lstStyle/>
                    <a:p>
                      <a:pPr algn="ctr" fontAlgn="b"/>
                      <a:r>
                        <a:rPr lang="en-US" sz="1600" kern="1200" dirty="0" smtClean="0">
                          <a:solidFill>
                            <a:schemeClr val="tx1"/>
                          </a:solidFill>
                          <a:latin typeface="Arial" pitchFamily="34" charset="0"/>
                          <a:ea typeface="+mn-ea"/>
                          <a:cs typeface="Arial" pitchFamily="34" charset="0"/>
                        </a:rPr>
                        <a:t>1</a:t>
                      </a:r>
                    </a:p>
                  </a:txBody>
                  <a:tcPr marL="0" marR="0" marT="0" marB="0" anchor="b"/>
                </a:tc>
              </a:tr>
              <a:tr h="0">
                <a:tc>
                  <a:txBody>
                    <a:bodyPr/>
                    <a:lstStyle/>
                    <a:p>
                      <a:endParaRPr lang="en-US" sz="1600" dirty="0">
                        <a:latin typeface="Arial" pitchFamily="34" charset="0"/>
                        <a:cs typeface="Arial" pitchFamily="34" charset="0"/>
                      </a:endParaRPr>
                    </a:p>
                  </a:txBody>
                  <a:tcPr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latin typeface="Arial" pitchFamily="34" charset="0"/>
                          <a:cs typeface="Arial" pitchFamily="34" charset="0"/>
                        </a:rPr>
                        <a:t>MSW Card 3</a:t>
                      </a:r>
                    </a:p>
                  </a:txBody>
                  <a:tcPr marT="0" marB="0" anchor="ctr"/>
                </a:tc>
                <a:tc>
                  <a:txBody>
                    <a:bodyPr/>
                    <a:lstStyle/>
                    <a:p>
                      <a:pPr algn="ctr" fontAlgn="b"/>
                      <a:r>
                        <a:rPr lang="en-US" sz="1600" kern="1200" dirty="0" smtClean="0">
                          <a:solidFill>
                            <a:schemeClr val="tx1"/>
                          </a:solidFill>
                          <a:latin typeface="Arial" pitchFamily="34" charset="0"/>
                          <a:ea typeface="+mn-ea"/>
                          <a:cs typeface="Arial" pitchFamily="34" charset="0"/>
                        </a:rPr>
                        <a:t>2</a:t>
                      </a:r>
                    </a:p>
                  </a:txBody>
                  <a:tcPr marL="0" marR="0" marT="0" marB="0" anchor="b"/>
                </a:tc>
                <a:tc>
                  <a:txBody>
                    <a:bodyPr/>
                    <a:lstStyle/>
                    <a:p>
                      <a:pPr algn="ctr" fontAlgn="b"/>
                      <a:r>
                        <a:rPr lang="en-US" sz="1600" kern="1200" dirty="0" smtClean="0">
                          <a:solidFill>
                            <a:schemeClr val="tx1"/>
                          </a:solidFill>
                          <a:latin typeface="Arial" pitchFamily="34" charset="0"/>
                          <a:ea typeface="+mn-ea"/>
                          <a:cs typeface="Arial" pitchFamily="34" charset="0"/>
                        </a:rPr>
                        <a:t>2</a:t>
                      </a:r>
                    </a:p>
                  </a:txBody>
                  <a:tcPr marL="0" marR="0" marT="0" marB="0" anchor="b"/>
                </a:tc>
                <a:tc>
                  <a:txBody>
                    <a:bodyPr/>
                    <a:lstStyle/>
                    <a:p>
                      <a:pPr algn="ctr" fontAlgn="b"/>
                      <a:r>
                        <a:rPr lang="en-US" sz="1600" kern="1200" dirty="0" smtClean="0">
                          <a:solidFill>
                            <a:schemeClr val="tx1"/>
                          </a:solidFill>
                          <a:latin typeface="Arial" pitchFamily="34" charset="0"/>
                          <a:ea typeface="+mn-ea"/>
                          <a:cs typeface="Arial" pitchFamily="34" charset="0"/>
                        </a:rPr>
                        <a:t>3</a:t>
                      </a:r>
                    </a:p>
                  </a:txBody>
                  <a:tcPr marL="0" marR="0" marT="0" marB="0" anchor="b"/>
                </a:tc>
              </a:tr>
              <a:tr h="0">
                <a:tc>
                  <a:txBody>
                    <a:bodyPr/>
                    <a:lstStyle/>
                    <a:p>
                      <a:r>
                        <a:rPr lang="en-US" sz="1600" dirty="0" smtClean="0">
                          <a:latin typeface="Arial" pitchFamily="34" charset="0"/>
                          <a:cs typeface="Arial" pitchFamily="34" charset="0"/>
                        </a:rPr>
                        <a:t>PS.AV</a:t>
                      </a:r>
                      <a:endParaRPr lang="en-US" sz="1600" dirty="0">
                        <a:latin typeface="Arial" pitchFamily="34" charset="0"/>
                        <a:cs typeface="Arial" pitchFamily="34" charset="0"/>
                      </a:endParaRPr>
                    </a:p>
                  </a:txBody>
                  <a:tcPr marT="0" marB="0" anchor="ctr"/>
                </a:tc>
                <a:tc>
                  <a:txBody>
                    <a:bodyPr/>
                    <a:lstStyle/>
                    <a:p>
                      <a:endParaRPr lang="en-US" sz="1600" dirty="0">
                        <a:latin typeface="Arial" pitchFamily="34" charset="0"/>
                        <a:cs typeface="Arial" pitchFamily="34" charset="0"/>
                      </a:endParaRPr>
                    </a:p>
                  </a:txBody>
                  <a:tcPr marT="0" marB="0" anchor="ctr"/>
                </a:tc>
                <a:tc>
                  <a:txBody>
                    <a:bodyPr/>
                    <a:lstStyle/>
                    <a:p>
                      <a:pPr algn="ctr" fontAlgn="b"/>
                      <a:r>
                        <a:rPr lang="en-US" sz="1600" kern="1200" dirty="0" smtClean="0">
                          <a:solidFill>
                            <a:schemeClr val="tx1"/>
                          </a:solidFill>
                          <a:latin typeface="Arial" pitchFamily="34" charset="0"/>
                          <a:ea typeface="+mn-ea"/>
                          <a:cs typeface="Arial" pitchFamily="34" charset="0"/>
                        </a:rPr>
                        <a:t>2</a:t>
                      </a:r>
                    </a:p>
                  </a:txBody>
                  <a:tcPr marL="0" marR="0" marT="0" marB="0" anchor="b"/>
                </a:tc>
                <a:tc>
                  <a:txBody>
                    <a:bodyPr/>
                    <a:lstStyle/>
                    <a:p>
                      <a:pPr algn="ctr" fontAlgn="b"/>
                      <a:r>
                        <a:rPr lang="en-US" sz="1600" kern="1200" dirty="0" smtClean="0">
                          <a:solidFill>
                            <a:schemeClr val="tx1"/>
                          </a:solidFill>
                          <a:latin typeface="Arial" pitchFamily="34" charset="0"/>
                          <a:ea typeface="+mn-ea"/>
                          <a:cs typeface="Arial" pitchFamily="34" charset="0"/>
                        </a:rPr>
                        <a:t>1</a:t>
                      </a:r>
                    </a:p>
                  </a:txBody>
                  <a:tcPr marL="0" marR="0" marT="0" marB="0" anchor="b"/>
                </a:tc>
                <a:tc>
                  <a:txBody>
                    <a:bodyPr/>
                    <a:lstStyle/>
                    <a:p>
                      <a:pPr algn="ctr" fontAlgn="b"/>
                      <a:r>
                        <a:rPr lang="en-US" sz="1600" kern="1200" dirty="0" smtClean="0">
                          <a:solidFill>
                            <a:schemeClr val="tx1"/>
                          </a:solidFill>
                          <a:latin typeface="Arial" pitchFamily="34" charset="0"/>
                          <a:ea typeface="+mn-ea"/>
                          <a:cs typeface="Arial" pitchFamily="34" charset="0"/>
                        </a:rPr>
                        <a:t>2</a:t>
                      </a:r>
                    </a:p>
                  </a:txBody>
                  <a:tcPr marL="0" marR="0" marT="0" marB="0" anchor="b"/>
                </a:tc>
              </a:tr>
              <a:tr h="0">
                <a:tc>
                  <a:txBody>
                    <a:bodyPr/>
                    <a:lstStyle/>
                    <a:p>
                      <a:r>
                        <a:rPr lang="en-US" sz="1600" dirty="0" smtClean="0">
                          <a:latin typeface="Arial" pitchFamily="34" charset="0"/>
                          <a:cs typeface="Arial" pitchFamily="34" charset="0"/>
                        </a:rPr>
                        <a:t>PS.GMC</a:t>
                      </a:r>
                      <a:endParaRPr lang="en-US" sz="1600" dirty="0">
                        <a:latin typeface="Arial" pitchFamily="34" charset="0"/>
                        <a:cs typeface="Arial" pitchFamily="34" charset="0"/>
                      </a:endParaRPr>
                    </a:p>
                  </a:txBody>
                  <a:tcPr marT="0" marB="0" anchor="ctr"/>
                </a:tc>
                <a:tc>
                  <a:txBody>
                    <a:bodyPr/>
                    <a:lstStyle/>
                    <a:p>
                      <a:endParaRPr lang="en-US" sz="1600" dirty="0">
                        <a:latin typeface="Arial" pitchFamily="34" charset="0"/>
                        <a:cs typeface="Arial" pitchFamily="34" charset="0"/>
                      </a:endParaRPr>
                    </a:p>
                  </a:txBody>
                  <a:tcPr marT="0" marB="0" anchor="ctr"/>
                </a:tc>
                <a:tc>
                  <a:txBody>
                    <a:bodyPr/>
                    <a:lstStyle/>
                    <a:p>
                      <a:pPr algn="ctr" fontAlgn="b"/>
                      <a:r>
                        <a:rPr lang="en-US" sz="1600" kern="1200" dirty="0" smtClean="0">
                          <a:solidFill>
                            <a:schemeClr val="tx1"/>
                          </a:solidFill>
                          <a:latin typeface="Arial" pitchFamily="34" charset="0"/>
                          <a:ea typeface="+mn-ea"/>
                          <a:cs typeface="Arial" pitchFamily="34" charset="0"/>
                        </a:rPr>
                        <a:t>70</a:t>
                      </a:r>
                    </a:p>
                  </a:txBody>
                  <a:tcPr marL="0" marR="0" marT="0" marB="0" anchor="b"/>
                </a:tc>
                <a:tc>
                  <a:txBody>
                    <a:bodyPr/>
                    <a:lstStyle/>
                    <a:p>
                      <a:pPr algn="ctr" fontAlgn="b"/>
                      <a:r>
                        <a:rPr lang="en-US" sz="1600" kern="1200" dirty="0" smtClean="0">
                          <a:solidFill>
                            <a:schemeClr val="tx1"/>
                          </a:solidFill>
                          <a:latin typeface="Arial" pitchFamily="34" charset="0"/>
                          <a:ea typeface="+mn-ea"/>
                          <a:cs typeface="Arial" pitchFamily="34" charset="0"/>
                        </a:rPr>
                        <a:t>20</a:t>
                      </a:r>
                    </a:p>
                  </a:txBody>
                  <a:tcPr marL="0" marR="0" marT="0" marB="0" anchor="b"/>
                </a:tc>
                <a:tc>
                  <a:txBody>
                    <a:bodyPr/>
                    <a:lstStyle/>
                    <a:p>
                      <a:pPr algn="ctr" fontAlgn="b"/>
                      <a:r>
                        <a:rPr lang="en-US" sz="1600" kern="1200" dirty="0" smtClean="0">
                          <a:solidFill>
                            <a:schemeClr val="tx1"/>
                          </a:solidFill>
                          <a:latin typeface="Arial" pitchFamily="34" charset="0"/>
                          <a:ea typeface="+mn-ea"/>
                          <a:cs typeface="Arial" pitchFamily="34" charset="0"/>
                        </a:rPr>
                        <a:t>490</a:t>
                      </a:r>
                    </a:p>
                  </a:txBody>
                  <a:tcPr marL="0" marR="0" marT="0" marB="0" anchor="b"/>
                </a:tc>
              </a:tr>
              <a:tr h="0">
                <a:tc>
                  <a:txBody>
                    <a:bodyPr/>
                    <a:lstStyle/>
                    <a:p>
                      <a:r>
                        <a:rPr lang="en-US" sz="1600" dirty="0" smtClean="0">
                          <a:latin typeface="Arial" pitchFamily="34" charset="0"/>
                          <a:cs typeface="Arial" pitchFamily="34" charset="0"/>
                        </a:rPr>
                        <a:t>PWR.D</a:t>
                      </a:r>
                      <a:endParaRPr lang="en-US" sz="1600" dirty="0">
                        <a:latin typeface="Arial" pitchFamily="34" charset="0"/>
                        <a:cs typeface="Arial" pitchFamily="34" charset="0"/>
                      </a:endParaRPr>
                    </a:p>
                  </a:txBody>
                  <a:tcPr marT="0" marB="0" anchor="ctr"/>
                </a:tc>
                <a:tc>
                  <a:txBody>
                    <a:bodyPr/>
                    <a:lstStyle/>
                    <a:p>
                      <a:endParaRPr lang="en-US" sz="1600" dirty="0">
                        <a:latin typeface="Arial" pitchFamily="34" charset="0"/>
                        <a:cs typeface="Arial" pitchFamily="34" charset="0"/>
                      </a:endParaRPr>
                    </a:p>
                  </a:txBody>
                  <a:tcPr marT="0" marB="0" anchor="ctr"/>
                </a:tc>
                <a:tc>
                  <a:txBody>
                    <a:bodyPr/>
                    <a:lstStyle/>
                    <a:p>
                      <a:pPr algn="ctr" fontAlgn="b"/>
                      <a:endParaRPr lang="en-US" sz="1600" kern="1200" dirty="0" smtClean="0">
                        <a:solidFill>
                          <a:schemeClr val="tx1"/>
                        </a:solidFill>
                        <a:latin typeface="Arial" pitchFamily="34" charset="0"/>
                        <a:ea typeface="+mn-ea"/>
                        <a:cs typeface="Arial" pitchFamily="34" charset="0"/>
                      </a:endParaRPr>
                    </a:p>
                  </a:txBody>
                  <a:tcPr marL="0" marR="0" marT="0" marB="0" anchor="b"/>
                </a:tc>
                <a:tc>
                  <a:txBody>
                    <a:bodyPr/>
                    <a:lstStyle/>
                    <a:p>
                      <a:pPr algn="ctr" fontAlgn="b"/>
                      <a:endParaRPr lang="en-US" sz="1600" kern="1200" dirty="0" smtClean="0">
                        <a:solidFill>
                          <a:schemeClr val="tx1"/>
                        </a:solidFill>
                        <a:latin typeface="Arial" pitchFamily="34" charset="0"/>
                        <a:ea typeface="+mn-ea"/>
                        <a:cs typeface="Arial" pitchFamily="34" charset="0"/>
                      </a:endParaRPr>
                    </a:p>
                  </a:txBody>
                  <a:tcPr marL="0" marR="0" marT="0" marB="0" anchor="b"/>
                </a:tc>
                <a:tc>
                  <a:txBody>
                    <a:bodyPr/>
                    <a:lstStyle/>
                    <a:p>
                      <a:pPr algn="ctr" fontAlgn="b"/>
                      <a:r>
                        <a:rPr lang="en-US" sz="1600" kern="1200" dirty="0" smtClean="0">
                          <a:solidFill>
                            <a:schemeClr val="tx1"/>
                          </a:solidFill>
                          <a:latin typeface="Arial" pitchFamily="34" charset="0"/>
                          <a:ea typeface="+mn-ea"/>
                          <a:cs typeface="Arial" pitchFamily="34" charset="0"/>
                        </a:rPr>
                        <a:t>2</a:t>
                      </a:r>
                    </a:p>
                  </a:txBody>
                  <a:tcPr marL="0" marR="0" marT="0" marB="0" anchor="b"/>
                </a:tc>
              </a:tr>
              <a:tr h="0">
                <a:tc>
                  <a:txBody>
                    <a:bodyPr/>
                    <a:lstStyle/>
                    <a:p>
                      <a:endParaRPr lang="en-US" sz="1600" dirty="0">
                        <a:latin typeface="Arial" pitchFamily="34" charset="0"/>
                        <a:cs typeface="Arial" pitchFamily="34" charset="0"/>
                      </a:endParaRPr>
                    </a:p>
                  </a:txBody>
                  <a:tcPr marT="0" marB="0" anchor="ctr"/>
                </a:tc>
                <a:tc>
                  <a:txBody>
                    <a:bodyPr/>
                    <a:lstStyle/>
                    <a:p>
                      <a:r>
                        <a:rPr lang="en-US" sz="1600" dirty="0" smtClean="0">
                          <a:latin typeface="Arial" pitchFamily="34" charset="0"/>
                          <a:cs typeface="Arial" pitchFamily="34" charset="0"/>
                        </a:rPr>
                        <a:t>PWR Card 1</a:t>
                      </a:r>
                      <a:endParaRPr lang="en-US" sz="1600" dirty="0">
                        <a:latin typeface="Arial" pitchFamily="34" charset="0"/>
                        <a:cs typeface="Arial" pitchFamily="34" charset="0"/>
                      </a:endParaRPr>
                    </a:p>
                  </a:txBody>
                  <a:tcPr marT="0" marB="0" anchor="ctr"/>
                </a:tc>
                <a:tc>
                  <a:txBody>
                    <a:bodyPr/>
                    <a:lstStyle/>
                    <a:p>
                      <a:pPr algn="ctr" fontAlgn="b"/>
                      <a:endParaRPr lang="en-US" sz="1600" kern="1200" dirty="0" smtClean="0">
                        <a:solidFill>
                          <a:schemeClr val="tx1"/>
                        </a:solidFill>
                        <a:latin typeface="Arial" pitchFamily="34" charset="0"/>
                        <a:ea typeface="+mn-ea"/>
                        <a:cs typeface="Arial" pitchFamily="34" charset="0"/>
                      </a:endParaRPr>
                    </a:p>
                  </a:txBody>
                  <a:tcPr marL="0" marR="0" marT="0" marB="0" anchor="b"/>
                </a:tc>
                <a:tc>
                  <a:txBody>
                    <a:bodyPr/>
                    <a:lstStyle/>
                    <a:p>
                      <a:pPr algn="ctr" fontAlgn="b"/>
                      <a:endParaRPr lang="en-US" sz="1600" kern="1200" dirty="0" smtClean="0">
                        <a:solidFill>
                          <a:schemeClr val="tx1"/>
                        </a:solidFill>
                        <a:latin typeface="Arial" pitchFamily="34" charset="0"/>
                        <a:ea typeface="+mn-ea"/>
                        <a:cs typeface="Arial" pitchFamily="34" charset="0"/>
                      </a:endParaRPr>
                    </a:p>
                  </a:txBody>
                  <a:tcPr marL="0" marR="0" marT="0" marB="0" anchor="b"/>
                </a:tc>
                <a:tc>
                  <a:txBody>
                    <a:bodyPr/>
                    <a:lstStyle/>
                    <a:p>
                      <a:pPr algn="ctr" fontAlgn="b"/>
                      <a:r>
                        <a:rPr lang="en-US" sz="1600" kern="1200" dirty="0" smtClean="0">
                          <a:solidFill>
                            <a:schemeClr val="tx1"/>
                          </a:solidFill>
                          <a:latin typeface="Arial" pitchFamily="34" charset="0"/>
                          <a:ea typeface="+mn-ea"/>
                          <a:cs typeface="Arial" pitchFamily="34" charset="0"/>
                        </a:rPr>
                        <a:t>5</a:t>
                      </a:r>
                    </a:p>
                  </a:txBody>
                  <a:tcPr marL="0" marR="0" marT="0" marB="0" anchor="b"/>
                </a:tc>
              </a:tr>
              <a:tr h="0">
                <a:tc>
                  <a:txBody>
                    <a:bodyPr/>
                    <a:lstStyle/>
                    <a:p>
                      <a:endParaRPr lang="en-US" sz="1600" dirty="0">
                        <a:latin typeface="Arial" pitchFamily="34" charset="0"/>
                        <a:cs typeface="Arial" pitchFamily="34" charset="0"/>
                      </a:endParaRPr>
                    </a:p>
                  </a:txBody>
                  <a:tcPr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latin typeface="Arial" pitchFamily="34" charset="0"/>
                          <a:cs typeface="Arial" pitchFamily="34" charset="0"/>
                        </a:rPr>
                        <a:t>PWR Card 2</a:t>
                      </a:r>
                    </a:p>
                  </a:txBody>
                  <a:tcPr marT="0" marB="0" anchor="ctr"/>
                </a:tc>
                <a:tc>
                  <a:txBody>
                    <a:bodyPr/>
                    <a:lstStyle/>
                    <a:p>
                      <a:pPr algn="ctr" fontAlgn="b"/>
                      <a:endParaRPr lang="en-US" sz="1600" kern="1200" dirty="0" smtClean="0">
                        <a:solidFill>
                          <a:schemeClr val="tx1"/>
                        </a:solidFill>
                        <a:latin typeface="Arial" pitchFamily="34" charset="0"/>
                        <a:ea typeface="+mn-ea"/>
                        <a:cs typeface="Arial" pitchFamily="34" charset="0"/>
                      </a:endParaRPr>
                    </a:p>
                  </a:txBody>
                  <a:tcPr marL="0" marR="0" marT="0" marB="0" anchor="b"/>
                </a:tc>
                <a:tc>
                  <a:txBody>
                    <a:bodyPr/>
                    <a:lstStyle/>
                    <a:p>
                      <a:pPr algn="ctr" fontAlgn="b"/>
                      <a:endParaRPr lang="en-US" sz="1600" kern="1200" dirty="0" smtClean="0">
                        <a:solidFill>
                          <a:schemeClr val="tx1"/>
                        </a:solidFill>
                        <a:latin typeface="Arial" pitchFamily="34" charset="0"/>
                        <a:ea typeface="+mn-ea"/>
                        <a:cs typeface="Arial" pitchFamily="34" charset="0"/>
                      </a:endParaRPr>
                    </a:p>
                  </a:txBody>
                  <a:tcPr marL="0" marR="0" marT="0" marB="0" anchor="b"/>
                </a:tc>
                <a:tc>
                  <a:txBody>
                    <a:bodyPr/>
                    <a:lstStyle/>
                    <a:p>
                      <a:pPr algn="ctr" fontAlgn="b"/>
                      <a:r>
                        <a:rPr lang="en-US" sz="1600" kern="1200" dirty="0" smtClean="0">
                          <a:solidFill>
                            <a:schemeClr val="tx1"/>
                          </a:solidFill>
                          <a:latin typeface="Arial" pitchFamily="34" charset="0"/>
                          <a:ea typeface="+mn-ea"/>
                          <a:cs typeface="Arial" pitchFamily="34" charset="0"/>
                        </a:rPr>
                        <a:t>3</a:t>
                      </a:r>
                    </a:p>
                  </a:txBody>
                  <a:tcPr marL="0" marR="0" marT="0" marB="0" anchor="b"/>
                </a:tc>
              </a:tr>
              <a:tr h="0">
                <a:tc>
                  <a:txBody>
                    <a:bodyPr/>
                    <a:lstStyle/>
                    <a:p>
                      <a:r>
                        <a:rPr lang="en-US" sz="1600" dirty="0" smtClean="0">
                          <a:latin typeface="Arial" pitchFamily="34" charset="0"/>
                          <a:cs typeface="Arial" pitchFamily="34" charset="0"/>
                        </a:rPr>
                        <a:t>GMC.D</a:t>
                      </a:r>
                      <a:endParaRPr lang="en-US" sz="1600" dirty="0">
                        <a:latin typeface="Arial" pitchFamily="34" charset="0"/>
                        <a:cs typeface="Arial" pitchFamily="34" charset="0"/>
                      </a:endParaRPr>
                    </a:p>
                  </a:txBody>
                  <a:tcPr marT="0" marB="0" anchor="ctr"/>
                </a:tc>
                <a:tc>
                  <a:txBody>
                    <a:bodyPr/>
                    <a:lstStyle/>
                    <a:p>
                      <a:endParaRPr lang="en-US" sz="1600" dirty="0">
                        <a:latin typeface="Arial" pitchFamily="34" charset="0"/>
                        <a:cs typeface="Arial" pitchFamily="34" charset="0"/>
                      </a:endParaRPr>
                    </a:p>
                  </a:txBody>
                  <a:tcPr marT="0" marB="0" anchor="ctr"/>
                </a:tc>
                <a:tc>
                  <a:txBody>
                    <a:bodyPr/>
                    <a:lstStyle/>
                    <a:p>
                      <a:pPr algn="ctr" fontAlgn="b"/>
                      <a:endParaRPr lang="en-US" sz="1600" kern="1200" dirty="0" smtClean="0">
                        <a:solidFill>
                          <a:schemeClr val="tx1"/>
                        </a:solidFill>
                        <a:latin typeface="Arial" pitchFamily="34" charset="0"/>
                        <a:ea typeface="+mn-ea"/>
                        <a:cs typeface="Arial" pitchFamily="34" charset="0"/>
                      </a:endParaRPr>
                    </a:p>
                  </a:txBody>
                  <a:tcPr marL="0" marR="0" marT="0" marB="0" anchor="b"/>
                </a:tc>
                <a:tc>
                  <a:txBody>
                    <a:bodyPr/>
                    <a:lstStyle/>
                    <a:p>
                      <a:pPr algn="ctr" fontAlgn="b"/>
                      <a:endParaRPr lang="en-US" sz="1600" kern="1200" dirty="0" smtClean="0">
                        <a:solidFill>
                          <a:schemeClr val="tx1"/>
                        </a:solidFill>
                        <a:latin typeface="Arial" pitchFamily="34" charset="0"/>
                        <a:ea typeface="+mn-ea"/>
                        <a:cs typeface="Arial" pitchFamily="34" charset="0"/>
                      </a:endParaRPr>
                    </a:p>
                  </a:txBody>
                  <a:tcPr marL="0" marR="0" marT="0" marB="0" anchor="b"/>
                </a:tc>
                <a:tc>
                  <a:txBody>
                    <a:bodyPr/>
                    <a:lstStyle/>
                    <a:p>
                      <a:pPr algn="ctr" fontAlgn="b"/>
                      <a:r>
                        <a:rPr lang="en-US" sz="1600" kern="1200" dirty="0" smtClean="0">
                          <a:solidFill>
                            <a:schemeClr val="tx1"/>
                          </a:solidFill>
                          <a:latin typeface="Arial" pitchFamily="34" charset="0"/>
                          <a:ea typeface="+mn-ea"/>
                          <a:cs typeface="Arial" pitchFamily="34" charset="0"/>
                        </a:rPr>
                        <a:t>2</a:t>
                      </a:r>
                    </a:p>
                  </a:txBody>
                  <a:tcPr marL="0" marR="0" marT="0" marB="0" anchor="b"/>
                </a:tc>
              </a:tr>
              <a:tr h="0">
                <a:tc>
                  <a:txBody>
                    <a:bodyPr/>
                    <a:lstStyle/>
                    <a:p>
                      <a:r>
                        <a:rPr lang="en-US" sz="1600" dirty="0" smtClean="0">
                          <a:latin typeface="Arial" pitchFamily="34" charset="0"/>
                          <a:cs typeface="Arial" pitchFamily="34" charset="0"/>
                        </a:rPr>
                        <a:t>Missile</a:t>
                      </a:r>
                      <a:endParaRPr lang="en-US" sz="1600" dirty="0">
                        <a:latin typeface="Arial" pitchFamily="34" charset="0"/>
                        <a:cs typeface="Arial" pitchFamily="34" charset="0"/>
                      </a:endParaRPr>
                    </a:p>
                  </a:txBody>
                  <a:tcPr marT="0" marB="0" anchor="ctr"/>
                </a:tc>
                <a:tc>
                  <a:txBody>
                    <a:bodyPr/>
                    <a:lstStyle/>
                    <a:p>
                      <a:endParaRPr lang="en-US" sz="1600" dirty="0">
                        <a:latin typeface="Arial" pitchFamily="34" charset="0"/>
                        <a:cs typeface="Arial" pitchFamily="34" charset="0"/>
                      </a:endParaRPr>
                    </a:p>
                  </a:txBody>
                  <a:tcPr marT="0" marB="0" anchor="ctr"/>
                </a:tc>
                <a:tc>
                  <a:txBody>
                    <a:bodyPr/>
                    <a:lstStyle/>
                    <a:p>
                      <a:pPr algn="ctr" fontAlgn="b"/>
                      <a:endParaRPr lang="en-US" sz="1600" kern="1200" dirty="0" smtClean="0">
                        <a:solidFill>
                          <a:schemeClr val="tx1"/>
                        </a:solidFill>
                        <a:latin typeface="Arial" pitchFamily="34" charset="0"/>
                        <a:ea typeface="+mn-ea"/>
                        <a:cs typeface="Arial" pitchFamily="34" charset="0"/>
                      </a:endParaRPr>
                    </a:p>
                  </a:txBody>
                  <a:tcPr marL="0" marR="0" marT="0" marB="0" anchor="b"/>
                </a:tc>
                <a:tc>
                  <a:txBody>
                    <a:bodyPr/>
                    <a:lstStyle/>
                    <a:p>
                      <a:pPr algn="ctr" fontAlgn="b"/>
                      <a:endParaRPr lang="en-US" sz="1600" kern="1200" dirty="0" smtClean="0">
                        <a:solidFill>
                          <a:schemeClr val="tx1"/>
                        </a:solidFill>
                        <a:latin typeface="Arial" pitchFamily="34" charset="0"/>
                        <a:ea typeface="+mn-ea"/>
                        <a:cs typeface="Arial" pitchFamily="34" charset="0"/>
                      </a:endParaRPr>
                    </a:p>
                  </a:txBody>
                  <a:tcPr marL="0" marR="0" marT="0" marB="0" anchor="b"/>
                </a:tc>
                <a:tc>
                  <a:txBody>
                    <a:bodyPr/>
                    <a:lstStyle/>
                    <a:p>
                      <a:pPr algn="ctr" fontAlgn="b"/>
                      <a:r>
                        <a:rPr lang="en-US" sz="1600" kern="1200" dirty="0" smtClean="0">
                          <a:solidFill>
                            <a:schemeClr val="tx1"/>
                          </a:solidFill>
                          <a:latin typeface="Arial" pitchFamily="34" charset="0"/>
                          <a:ea typeface="+mn-ea"/>
                          <a:cs typeface="Arial" pitchFamily="34" charset="0"/>
                        </a:rPr>
                        <a:t>2</a:t>
                      </a:r>
                    </a:p>
                  </a:txBody>
                  <a:tcPr marL="0" marR="0" marT="0" marB="0" anchor="b"/>
                </a:tc>
              </a:tr>
            </a:tbl>
          </a:graphicData>
        </a:graphic>
      </p:graphicFrame>
      <p:sp>
        <p:nvSpPr>
          <p:cNvPr id="7" name="TextBox 6"/>
          <p:cNvSpPr txBox="1"/>
          <p:nvPr/>
        </p:nvSpPr>
        <p:spPr>
          <a:xfrm>
            <a:off x="6602506" y="2111188"/>
            <a:ext cx="2369303" cy="1477328"/>
          </a:xfrm>
          <a:prstGeom prst="rect">
            <a:avLst/>
          </a:prstGeom>
          <a:noFill/>
        </p:spPr>
        <p:txBody>
          <a:bodyPr wrap="none" rtlCol="0">
            <a:spAutoFit/>
          </a:bodyPr>
          <a:lstStyle/>
          <a:p>
            <a:r>
              <a:rPr lang="en-US" dirty="0" smtClean="0">
                <a:latin typeface="Arial" pitchFamily="34" charset="0"/>
                <a:cs typeface="Arial" pitchFamily="34" charset="0"/>
              </a:rPr>
              <a:t>Average Availability : </a:t>
            </a:r>
          </a:p>
          <a:p>
            <a:r>
              <a:rPr lang="en-US" dirty="0" smtClean="0">
                <a:latin typeface="Arial" pitchFamily="34" charset="0"/>
                <a:cs typeface="Arial" pitchFamily="34" charset="0"/>
              </a:rPr>
              <a:t>90.85%</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Total Cost :</a:t>
            </a:r>
          </a:p>
          <a:p>
            <a:r>
              <a:rPr lang="en-US" dirty="0" smtClean="0">
                <a:latin typeface="Arial" pitchFamily="34" charset="0"/>
                <a:cs typeface="Arial" pitchFamily="34" charset="0"/>
              </a:rPr>
              <a:t>176,089,600</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3" name="Picture 3"/>
          <p:cNvPicPr>
            <a:picLocks noChangeAspect="1" noChangeArrowheads="1"/>
          </p:cNvPicPr>
          <p:nvPr/>
        </p:nvPicPr>
        <p:blipFill>
          <a:blip r:embed="rId2" cstate="print"/>
          <a:srcRect l="5148" t="1579" r="4968" b="6421"/>
          <a:stretch>
            <a:fillRect/>
          </a:stretch>
        </p:blipFill>
        <p:spPr bwMode="auto">
          <a:xfrm>
            <a:off x="927847" y="1317812"/>
            <a:ext cx="7288306" cy="4881283"/>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Results (Optimal Stock)</a:t>
            </a:r>
            <a:endParaRPr lang="en-US"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47</a:t>
            </a:fld>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(Optimal Stock)</a:t>
            </a:r>
            <a:endParaRPr lang="en-US"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48</a:t>
            </a:fld>
            <a:endParaRPr lang="en-US" dirty="0"/>
          </a:p>
        </p:txBody>
      </p:sp>
      <p:pic>
        <p:nvPicPr>
          <p:cNvPr id="90114" name="Picture 2"/>
          <p:cNvPicPr>
            <a:picLocks noChangeAspect="1" noChangeArrowheads="1"/>
          </p:cNvPicPr>
          <p:nvPr/>
        </p:nvPicPr>
        <p:blipFill>
          <a:blip r:embed="rId2" cstate="print"/>
          <a:srcRect l="4485" t="1832" r="4305" b="6167"/>
          <a:stretch>
            <a:fillRect/>
          </a:stretch>
        </p:blipFill>
        <p:spPr bwMode="auto">
          <a:xfrm>
            <a:off x="860610" y="1371601"/>
            <a:ext cx="7395882" cy="488128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&amp; Conclusions</a:t>
            </a:r>
            <a:endParaRPr lang="en-US" dirty="0"/>
          </a:p>
        </p:txBody>
      </p:sp>
      <p:sp>
        <p:nvSpPr>
          <p:cNvPr id="3" name="Content Placeholder 2"/>
          <p:cNvSpPr>
            <a:spLocks noGrp="1"/>
          </p:cNvSpPr>
          <p:nvPr>
            <p:ph idx="1"/>
          </p:nvPr>
        </p:nvSpPr>
        <p:spPr/>
        <p:txBody>
          <a:bodyPr>
            <a:normAutofit/>
          </a:bodyPr>
          <a:lstStyle/>
          <a:p>
            <a:pPr algn="just"/>
            <a:r>
              <a:rPr lang="en-US" sz="2000" dirty="0" smtClean="0"/>
              <a:t>The presented method has a number of advantages. It is simple and practical as it requires a small number of Monte Carlo calculations which is a key consideration in Monte Carlo based optimization processes.</a:t>
            </a:r>
          </a:p>
          <a:p>
            <a:pPr algn="just">
              <a:buNone/>
            </a:pPr>
            <a:endParaRPr lang="en-US" sz="2000" dirty="0" smtClean="0"/>
          </a:p>
          <a:p>
            <a:pPr algn="just"/>
            <a:r>
              <a:rPr lang="en-US" sz="2000" dirty="0" smtClean="0"/>
              <a:t>Still, the method depends on the accuracy of the waiting time approximation for the analytic dependence of the target performance function on the spare parts and possibly other logistics parameters. </a:t>
            </a:r>
          </a:p>
          <a:p>
            <a:pPr algn="just"/>
            <a:endParaRPr lang="en-US" sz="2000" dirty="0" smtClean="0"/>
          </a:p>
          <a:p>
            <a:pPr algn="just"/>
            <a:r>
              <a:rPr lang="en-US" sz="2000" dirty="0" smtClean="0"/>
              <a:t>Effort will be directed in the future to improve this approximation, although the method is secured in the sense that it is impossible to reach wrong conclusions because eventually a Monte Carlo calculation is confirming the actual system’s performance.</a:t>
            </a:r>
          </a:p>
          <a:p>
            <a:pPr algn="just"/>
            <a:endParaRPr lang="en-US" sz="2000"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49</a:t>
            </a:fld>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348754"/>
            <a:ext cx="2635624" cy="990600"/>
          </a:xfrm>
        </p:spPr>
        <p:txBody>
          <a:bodyPr/>
          <a:lstStyle/>
          <a:p>
            <a:pPr algn="l"/>
            <a:r>
              <a:rPr lang="en-US" sz="3600" dirty="0" smtClean="0">
                <a:solidFill>
                  <a:schemeClr val="bg1"/>
                </a:solidFill>
                <a:effectLst>
                  <a:outerShdw blurRad="38100" dist="38100" dir="2700000" algn="tl">
                    <a:srgbClr val="000000">
                      <a:alpha val="43137"/>
                    </a:srgbClr>
                  </a:outerShdw>
                </a:effectLst>
              </a:rPr>
              <a:t>Questions?</a:t>
            </a:r>
            <a:endParaRPr lang="en-US" sz="3600" dirty="0">
              <a:solidFill>
                <a:schemeClr val="bg1"/>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lstStyle/>
          <a:p>
            <a:endParaRPr lang="en-US"/>
          </a:p>
        </p:txBody>
      </p:sp>
      <p:sp>
        <p:nvSpPr>
          <p:cNvPr id="4" name="Title 1"/>
          <p:cNvSpPr txBox="1">
            <a:spLocks/>
          </p:cNvSpPr>
          <p:nvPr/>
        </p:nvSpPr>
        <p:spPr>
          <a:xfrm>
            <a:off x="4347880" y="2353237"/>
            <a:ext cx="2635624" cy="9906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Cambria" pitchFamily="18" charset="0"/>
                <a:ea typeface="+mj-ea"/>
                <a:cs typeface="+mj-cs"/>
              </a:rPr>
              <a:t>Thank You!</a:t>
            </a:r>
            <a:endParaRPr kumimoji="0" lang="en-US" sz="36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mbria" pitchFamily="18" charset="0"/>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00"/>
                                        <p:tgtEl>
                                          <p:spTgt spid="2"/>
                                        </p:tgtEl>
                                      </p:cBhvr>
                                    </p:animEffect>
                                    <p:set>
                                      <p:cBhvr>
                                        <p:cTn id="7" dur="1" fill="hold">
                                          <p:stCondLst>
                                            <p:cond delay="999"/>
                                          </p:stCondLst>
                                        </p:cTn>
                                        <p:tgtEl>
                                          <p:spTgt spid="2"/>
                                        </p:tgtEl>
                                        <p:attrNameLst>
                                          <p:attrName>style.visibility</p:attrName>
                                        </p:attrNameLst>
                                      </p:cBhvr>
                                      <p:to>
                                        <p:strVal val="hidden"/>
                                      </p:to>
                                    </p:se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Autofit/>
          </a:bodyPr>
          <a:lstStyle/>
          <a:p>
            <a:pPr marL="349250" lvl="0" indent="-349250">
              <a:buFont typeface="+mj-lt"/>
              <a:buAutoNum type="arabicPeriod"/>
            </a:pPr>
            <a:r>
              <a:rPr lang="en-US" sz="1000" dirty="0" err="1" smtClean="0"/>
              <a:t>D.Kumar</a:t>
            </a:r>
            <a:r>
              <a:rPr lang="en-US" sz="1000" dirty="0" smtClean="0"/>
              <a:t>, </a:t>
            </a:r>
            <a:r>
              <a:rPr lang="en-US" sz="1000" dirty="0" err="1" smtClean="0"/>
              <a:t>J.Knezevic</a:t>
            </a:r>
            <a:r>
              <a:rPr lang="en-US" sz="1000" dirty="0" smtClean="0"/>
              <a:t>. Availability based spare optimization using renewal process. Reliability Engineering and System Safety 59, pp 217-223, 1998</a:t>
            </a:r>
          </a:p>
          <a:p>
            <a:pPr lvl="0">
              <a:buFont typeface="+mj-lt"/>
              <a:buAutoNum type="arabicPeriod"/>
            </a:pPr>
            <a:r>
              <a:rPr lang="en-US" sz="1000" dirty="0" err="1" smtClean="0"/>
              <a:t>D.Kumar</a:t>
            </a:r>
            <a:r>
              <a:rPr lang="en-US" sz="1000" dirty="0" smtClean="0"/>
              <a:t>, </a:t>
            </a:r>
            <a:r>
              <a:rPr lang="en-US" sz="1000" dirty="0" err="1" smtClean="0"/>
              <a:t>J.Knezevic</a:t>
            </a:r>
            <a:r>
              <a:rPr lang="en-US" sz="1000" dirty="0" smtClean="0"/>
              <a:t>. Spares optimization models for series and parallel structures. Journal of Quality in Maintenance Engineering 3(3), pp 177-188, 1997</a:t>
            </a:r>
          </a:p>
          <a:p>
            <a:pPr lvl="0">
              <a:buFont typeface="+mj-lt"/>
              <a:buAutoNum type="arabicPeriod"/>
            </a:pPr>
            <a:r>
              <a:rPr lang="en-US" sz="1000" dirty="0" err="1" smtClean="0"/>
              <a:t>M.Messinger</a:t>
            </a:r>
            <a:r>
              <a:rPr lang="en-US" sz="1000" dirty="0" smtClean="0"/>
              <a:t>, </a:t>
            </a:r>
            <a:r>
              <a:rPr lang="en-US" sz="1000" dirty="0" err="1" smtClean="0"/>
              <a:t>M.L.Shooman</a:t>
            </a:r>
            <a:r>
              <a:rPr lang="en-US" sz="1000" dirty="0" smtClean="0"/>
              <a:t>. Techniques for optimal spares allocation a tutorial review. IEEE Transactions on Reliability 19, pp 156-166, 1970</a:t>
            </a:r>
          </a:p>
          <a:p>
            <a:pPr lvl="0">
              <a:buFont typeface="+mj-lt"/>
              <a:buAutoNum type="arabicPeriod"/>
            </a:pPr>
            <a:r>
              <a:rPr lang="en-US" sz="1000" dirty="0" err="1" smtClean="0"/>
              <a:t>B.M.Burton</a:t>
            </a:r>
            <a:r>
              <a:rPr lang="en-US" sz="1000" dirty="0" smtClean="0"/>
              <a:t>, </a:t>
            </a:r>
            <a:r>
              <a:rPr lang="en-US" sz="1000" dirty="0" err="1" smtClean="0"/>
              <a:t>G.T.Howard</a:t>
            </a:r>
            <a:r>
              <a:rPr lang="en-US" sz="1000" dirty="0" smtClean="0"/>
              <a:t>. </a:t>
            </a:r>
            <a:r>
              <a:rPr lang="en-US" sz="1000" i="1" dirty="0" smtClean="0"/>
              <a:t>Optimal design for system reliability and maintainability.</a:t>
            </a:r>
            <a:r>
              <a:rPr lang="en-US" sz="1000" dirty="0" smtClean="0"/>
              <a:t> IEEE Transactions on Reliability 20, pp 56-60, 1971</a:t>
            </a:r>
          </a:p>
          <a:p>
            <a:pPr lvl="0">
              <a:buFont typeface="+mj-lt"/>
              <a:buAutoNum type="arabicPeriod"/>
            </a:pPr>
            <a:r>
              <a:rPr lang="en-US" sz="1000" dirty="0" err="1" smtClean="0"/>
              <a:t>C.Sherbrooke</a:t>
            </a:r>
            <a:r>
              <a:rPr lang="en-US" sz="1000" dirty="0" smtClean="0"/>
              <a:t>. Optimal Inventory Modeling of Systems. 2</a:t>
            </a:r>
            <a:r>
              <a:rPr lang="en-US" sz="1000" baseline="30000" dirty="0" smtClean="0"/>
              <a:t>nd</a:t>
            </a:r>
            <a:r>
              <a:rPr lang="en-US" sz="1000" dirty="0" smtClean="0"/>
              <a:t> Ed., </a:t>
            </a:r>
            <a:r>
              <a:rPr lang="en-US" sz="1000" dirty="0" err="1" smtClean="0"/>
              <a:t>Kluwer</a:t>
            </a:r>
            <a:r>
              <a:rPr lang="en-US" sz="1000" dirty="0" smtClean="0"/>
              <a:t>, 2004</a:t>
            </a:r>
          </a:p>
          <a:p>
            <a:pPr lvl="0">
              <a:buFont typeface="+mj-lt"/>
              <a:buAutoNum type="arabicPeriod"/>
            </a:pPr>
            <a:r>
              <a:rPr lang="en-US" sz="1000" dirty="0" smtClean="0"/>
              <a:t>Miller, B.L. Dispatching from Depot Repair in a Recoverable Item Inventory System: On the Optimality of a Heuristic Rule. Management Science, Vol. 21, No.3, 1974, pp 316-325.</a:t>
            </a:r>
          </a:p>
          <a:p>
            <a:pPr lvl="0">
              <a:buFont typeface="+mj-lt"/>
              <a:buAutoNum type="arabicPeriod"/>
            </a:pPr>
            <a:r>
              <a:rPr lang="en-US" sz="1000" dirty="0" smtClean="0"/>
              <a:t>Slay F.M. VARI-METRIC: An Approach to Modeling Multi-Echelon Resupply when Demand Process is Poisson with a Gamma Prior. LMI, Report AF301-3, 1984.</a:t>
            </a:r>
          </a:p>
          <a:p>
            <a:pPr lvl="0">
              <a:buFont typeface="+mj-lt"/>
              <a:buAutoNum type="arabicPeriod"/>
            </a:pPr>
            <a:r>
              <a:rPr lang="en-US" sz="1000" dirty="0" smtClean="0"/>
              <a:t>Sherbrooke, C.C. Improved Approximations for Multi Indenture, Multi Echelon Availability Models. LMI, Working Note AF301-1, 1983.</a:t>
            </a:r>
          </a:p>
          <a:p>
            <a:pPr lvl="0">
              <a:buFont typeface="+mj-lt"/>
              <a:buAutoNum type="arabicPeriod"/>
            </a:pPr>
            <a:r>
              <a:rPr lang="en-US" sz="1000" dirty="0" smtClean="0"/>
              <a:t>Graves, S.C. A Multi-Echelon Inventory Model for a Low Demand Reparable Item. Sloan School of Management, M.I.T., WP-1299-82, 1982.</a:t>
            </a:r>
          </a:p>
          <a:p>
            <a:pPr lvl="0">
              <a:buFont typeface="+mj-lt"/>
              <a:buAutoNum type="arabicPeriod"/>
            </a:pPr>
            <a:r>
              <a:rPr lang="en-US" sz="1000" dirty="0" smtClean="0"/>
              <a:t>Graves, S.C. A Multi-Echelon Inventory Model for Repairable Item with One for One Replenishment. Management Science, Vol. 31, 1985, pp. 1247-1256.</a:t>
            </a:r>
          </a:p>
          <a:p>
            <a:pPr lvl="0">
              <a:buFont typeface="+mj-lt"/>
              <a:buAutoNum type="arabicPeriod"/>
            </a:pPr>
            <a:r>
              <a:rPr lang="en-US" sz="1000" dirty="0" smtClean="0"/>
              <a:t>Sherbrooke, C.C. An Evaluator for the number of Operational Ready Aircraft in a Multi-level Supply system. Operations Research Vol.19,1971,pp.618-635</a:t>
            </a:r>
          </a:p>
          <a:p>
            <a:pPr lvl="0">
              <a:buFont typeface="+mj-lt"/>
              <a:buAutoNum type="arabicPeriod"/>
            </a:pPr>
            <a:r>
              <a:rPr lang="en-US" sz="1000" dirty="0" err="1" smtClean="0"/>
              <a:t>Muckstadt</a:t>
            </a:r>
            <a:r>
              <a:rPr lang="en-US" sz="1000" dirty="0" smtClean="0"/>
              <a:t>, J.A. A Multi Echelon Model for Indentured Consumable items. TR-548, School of Operations Research, Cornell University, Ithaca, New York. 1982</a:t>
            </a:r>
          </a:p>
          <a:p>
            <a:pPr lvl="0">
              <a:buFont typeface="+mj-lt"/>
              <a:buAutoNum type="arabicPeriod"/>
            </a:pPr>
            <a:r>
              <a:rPr lang="en-US" sz="1000" dirty="0" smtClean="0"/>
              <a:t>Wong H., </a:t>
            </a:r>
            <a:r>
              <a:rPr lang="en-US" sz="1000" dirty="0" err="1" smtClean="0"/>
              <a:t>Kranenburg</a:t>
            </a:r>
            <a:r>
              <a:rPr lang="en-US" sz="1000" dirty="0" smtClean="0"/>
              <a:t> B., van </a:t>
            </a:r>
            <a:r>
              <a:rPr lang="en-US" sz="1000" dirty="0" err="1" smtClean="0"/>
              <a:t>Houtum</a:t>
            </a:r>
            <a:r>
              <a:rPr lang="en-US" sz="1000" dirty="0" smtClean="0"/>
              <a:t> G.J., </a:t>
            </a:r>
            <a:r>
              <a:rPr lang="en-US" sz="1000" dirty="0" err="1" smtClean="0"/>
              <a:t>Cattrysse</a:t>
            </a:r>
            <a:r>
              <a:rPr lang="en-US" sz="1000" dirty="0" smtClean="0"/>
              <a:t> D. Efficient heuristics for two-echelon spare parts inventory systems with an aggregate mean waiting time constraint per local warehouse. OR Spectrum </a:t>
            </a:r>
            <a:r>
              <a:rPr lang="en-US" sz="1000" dirty="0" err="1" smtClean="0"/>
              <a:t>Vol</a:t>
            </a:r>
            <a:r>
              <a:rPr lang="en-US" sz="1000" dirty="0" smtClean="0"/>
              <a:t> 29.4, pp 699-672, 2007</a:t>
            </a:r>
          </a:p>
          <a:p>
            <a:pPr lvl="0">
              <a:buFont typeface="+mj-lt"/>
              <a:buAutoNum type="arabicPeriod"/>
            </a:pPr>
            <a:r>
              <a:rPr lang="en-US" sz="1000" dirty="0" err="1" smtClean="0"/>
              <a:t>E.Zio</a:t>
            </a:r>
            <a:r>
              <a:rPr lang="en-US" sz="1000" dirty="0" smtClean="0"/>
              <a:t>, </a:t>
            </a:r>
            <a:r>
              <a:rPr lang="en-US" sz="1000" dirty="0" err="1" smtClean="0"/>
              <a:t>M.Marseguerra</a:t>
            </a:r>
            <a:r>
              <a:rPr lang="en-US" sz="1000" dirty="0" smtClean="0"/>
              <a:t>, </a:t>
            </a:r>
            <a:r>
              <a:rPr lang="en-US" sz="1000" dirty="0" err="1" smtClean="0"/>
              <a:t>L.Podolfini</a:t>
            </a:r>
            <a:r>
              <a:rPr lang="en-US" sz="1000" dirty="0" smtClean="0"/>
              <a:t>. </a:t>
            </a:r>
            <a:r>
              <a:rPr lang="en-US" sz="1000" dirty="0" err="1" smtClean="0"/>
              <a:t>Multiobjective</a:t>
            </a:r>
            <a:r>
              <a:rPr lang="en-US" sz="1000" dirty="0" smtClean="0"/>
              <a:t> spare part allocation by means of genetic algorithms. Reliability Engineering and System Safety 87, pp 325-335, 2005</a:t>
            </a:r>
          </a:p>
          <a:p>
            <a:pPr lvl="0">
              <a:buFont typeface="+mj-lt"/>
              <a:buAutoNum type="arabicPeriod"/>
            </a:pPr>
            <a:r>
              <a:rPr lang="en-US" sz="1000" dirty="0" err="1" smtClean="0"/>
              <a:t>X.Zou</a:t>
            </a:r>
            <a:r>
              <a:rPr lang="en-US" sz="1000" dirty="0" smtClean="0"/>
              <a:t>. Availability based spare optimization using genetic algorithms. IEEE Transactions on Reliability, pp 4599-4601, 2007</a:t>
            </a:r>
          </a:p>
          <a:p>
            <a:pPr lvl="0">
              <a:buFont typeface="+mj-lt"/>
              <a:buAutoNum type="arabicPeriod"/>
            </a:pPr>
            <a:r>
              <a:rPr lang="en-US" sz="1000" dirty="0" smtClean="0"/>
              <a:t>Lee L.H, Chew E.P, </a:t>
            </a:r>
            <a:r>
              <a:rPr lang="en-US" sz="1000" dirty="0" err="1" smtClean="0"/>
              <a:t>Tenga</a:t>
            </a:r>
            <a:r>
              <a:rPr lang="en-US" sz="1000" dirty="0" smtClean="0"/>
              <a:t> S., Chen Y. Multi-objective simulation-based evolutionary algorithm for an aircraft spare parts allocation problem. European Journal of Operational Research, Vol. 189.2, 2008, pp 476-491</a:t>
            </a:r>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51</a:t>
            </a:fld>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(Cont’d)</a:t>
            </a:r>
            <a:endParaRPr lang="en-US" dirty="0"/>
          </a:p>
        </p:txBody>
      </p:sp>
      <p:sp>
        <p:nvSpPr>
          <p:cNvPr id="3" name="Content Placeholder 2"/>
          <p:cNvSpPr>
            <a:spLocks noGrp="1"/>
          </p:cNvSpPr>
          <p:nvPr>
            <p:ph idx="1"/>
          </p:nvPr>
        </p:nvSpPr>
        <p:spPr/>
        <p:txBody>
          <a:bodyPr>
            <a:noAutofit/>
          </a:bodyPr>
          <a:lstStyle/>
          <a:p>
            <a:pPr lvl="0">
              <a:buFont typeface="+mj-lt"/>
              <a:buAutoNum type="arabicPeriod" startAt="17"/>
            </a:pPr>
            <a:r>
              <a:rPr lang="en-US" sz="1000" dirty="0" smtClean="0"/>
              <a:t>A. Dubi. Maintenance Resources Modeling and Optimization Analytic aspects and Monte Carlo applications. CNIM; Italian National committee for Maintenance, MM2007, Rome pp 1-12.</a:t>
            </a:r>
          </a:p>
          <a:p>
            <a:pPr lvl="0">
              <a:buFont typeface="+mj-lt"/>
              <a:buAutoNum type="arabicPeriod" startAt="17"/>
            </a:pPr>
            <a:r>
              <a:rPr lang="en-US" sz="1000" dirty="0" err="1" smtClean="0"/>
              <a:t>A.Dubi</a:t>
            </a:r>
            <a:r>
              <a:rPr lang="en-US" sz="1000" dirty="0" smtClean="0"/>
              <a:t>. The Monte Carlo Method and Optimization of Spare parts in complex Realistic scenarios. Proc. RAMS Symposium, Newport Beach, California, 2006</a:t>
            </a:r>
          </a:p>
          <a:p>
            <a:pPr lvl="0">
              <a:buFont typeface="+mj-lt"/>
              <a:buAutoNum type="arabicPeriod" startAt="17"/>
            </a:pPr>
            <a:r>
              <a:rPr lang="en-US" sz="1000" dirty="0" err="1" smtClean="0"/>
              <a:t>A.Dubi</a:t>
            </a:r>
            <a:r>
              <a:rPr lang="en-US" sz="1000" dirty="0" smtClean="0"/>
              <a:t>. Predictive Modeling and Simulation for Maximizing system performance. JMO INK publishing, London, Ontario Canada 2006,  pp 1-482.</a:t>
            </a:r>
          </a:p>
          <a:p>
            <a:pPr lvl="0">
              <a:buFont typeface="+mj-lt"/>
              <a:buAutoNum type="arabicPeriod" startAt="17"/>
            </a:pPr>
            <a:r>
              <a:rPr lang="en-US" sz="1000" dirty="0" smtClean="0"/>
              <a:t>A. Dubi. Monte Carlo Applications In System Engineering. </a:t>
            </a:r>
            <a:r>
              <a:rPr lang="en-US" sz="1000" dirty="0" err="1" smtClean="0"/>
              <a:t>J.Wiley</a:t>
            </a:r>
            <a:r>
              <a:rPr lang="en-US" sz="1000" dirty="0" smtClean="0"/>
              <a:t> &amp; Sons UK, </a:t>
            </a:r>
            <a:r>
              <a:rPr lang="en-US" sz="1000" dirty="0" err="1" smtClean="0"/>
              <a:t>Chichister</a:t>
            </a:r>
            <a:r>
              <a:rPr lang="en-US" sz="1000" dirty="0" smtClean="0"/>
              <a:t>, 2000, pp 1 -276</a:t>
            </a:r>
          </a:p>
          <a:p>
            <a:pPr lvl="0">
              <a:buFont typeface="+mj-lt"/>
              <a:buAutoNum type="arabicPeriod" startAt="17"/>
            </a:pPr>
            <a:r>
              <a:rPr lang="en-US" sz="1000" dirty="0" smtClean="0"/>
              <a:t>A. Dubi. System Engineering Science – Analytic principles and Monte Carlo Methods. </a:t>
            </a:r>
            <a:r>
              <a:rPr lang="en-US" sz="1000" dirty="0" err="1" smtClean="0"/>
              <a:t>Mirce</a:t>
            </a:r>
            <a:r>
              <a:rPr lang="en-US" sz="1000" dirty="0" smtClean="0"/>
              <a:t> Science  Publ. Dec. 2003, pp 1-166</a:t>
            </a:r>
          </a:p>
          <a:p>
            <a:pPr lvl="0">
              <a:buFont typeface="+mj-lt"/>
              <a:buAutoNum type="arabicPeriod" startAt="17"/>
            </a:pPr>
            <a:r>
              <a:rPr lang="en-US" sz="1000" dirty="0" err="1" smtClean="0"/>
              <a:t>M.Khazen</a:t>
            </a:r>
            <a:r>
              <a:rPr lang="en-US" sz="1000" dirty="0" smtClean="0"/>
              <a:t>, A. Dubi. A Note on Variance Reduction methods in Monte Carlo applications to System Engineering and Reliability. Monte Carlo Methods &amp; Applications, Vol. 5, No. 4, pp 345-374, 1999 ISSN 0929-9629.</a:t>
            </a:r>
          </a:p>
          <a:p>
            <a:pPr lvl="0">
              <a:buFont typeface="+mj-lt"/>
              <a:buAutoNum type="arabicPeriod" startAt="17"/>
            </a:pPr>
            <a:r>
              <a:rPr lang="en-US" sz="1000" dirty="0" smtClean="0"/>
              <a:t>S. Kirkpatrick, C. D. </a:t>
            </a:r>
            <a:r>
              <a:rPr lang="en-US" sz="1000" dirty="0" err="1" smtClean="0"/>
              <a:t>Gelatt</a:t>
            </a:r>
            <a:r>
              <a:rPr lang="en-US" sz="1000" dirty="0" smtClean="0"/>
              <a:t>, M. P. </a:t>
            </a:r>
            <a:r>
              <a:rPr lang="en-US" sz="1000" dirty="0" err="1" smtClean="0"/>
              <a:t>Vecchi</a:t>
            </a:r>
            <a:r>
              <a:rPr lang="en-US" sz="1000" dirty="0" smtClean="0"/>
              <a:t>. Optimization by simulated annealing. Science, 20(4598):671–680, 1983</a:t>
            </a:r>
          </a:p>
          <a:p>
            <a:pPr lvl="0">
              <a:buFont typeface="+mj-lt"/>
              <a:buAutoNum type="arabicPeriod" startAt="17"/>
            </a:pPr>
            <a:r>
              <a:rPr lang="en-US" sz="1000" dirty="0" smtClean="0"/>
              <a:t>V. </a:t>
            </a:r>
            <a:r>
              <a:rPr lang="en-US" sz="1000" dirty="0" err="1" smtClean="0"/>
              <a:t>Cerny</a:t>
            </a:r>
            <a:r>
              <a:rPr lang="en-US" sz="1000" dirty="0" smtClean="0"/>
              <a:t>. A </a:t>
            </a:r>
            <a:r>
              <a:rPr lang="en-US" sz="1000" dirty="0" err="1" smtClean="0"/>
              <a:t>thermodynamical</a:t>
            </a:r>
            <a:r>
              <a:rPr lang="en-US" sz="1000" dirty="0" smtClean="0"/>
              <a:t> approach to the traveling salesman problem: An efficient simulation algorithm. Journal of Optimization Theory and Applications", 45:41-51, 1985</a:t>
            </a:r>
          </a:p>
          <a:p>
            <a:pPr lvl="0">
              <a:buFont typeface="+mj-lt"/>
              <a:buAutoNum type="arabicPeriod" startAt="17"/>
            </a:pPr>
            <a:r>
              <a:rPr lang="en-US" sz="1000" dirty="0" smtClean="0"/>
              <a:t>N. Metropolis, A. </a:t>
            </a:r>
            <a:r>
              <a:rPr lang="en-US" sz="1000" dirty="0" err="1" smtClean="0"/>
              <a:t>Rosenbluth</a:t>
            </a:r>
            <a:r>
              <a:rPr lang="en-US" sz="1000" dirty="0" smtClean="0"/>
              <a:t>, M. </a:t>
            </a:r>
            <a:r>
              <a:rPr lang="en-US" sz="1000" dirty="0" err="1" smtClean="0"/>
              <a:t>Rosenbluth</a:t>
            </a:r>
            <a:r>
              <a:rPr lang="en-US" sz="1000" dirty="0" smtClean="0"/>
              <a:t>, A. Teller, and E. Teller. Equation of state calculations by fast computing machines. Journal of Chemical Physics, 21:1087–1092,1953.</a:t>
            </a:r>
          </a:p>
          <a:p>
            <a:pPr lvl="0">
              <a:buFont typeface="+mj-lt"/>
              <a:buAutoNum type="arabicPeriod" startAt="17"/>
            </a:pPr>
            <a:r>
              <a:rPr lang="en-US" sz="1000" dirty="0" smtClean="0"/>
              <a:t>E-G. </a:t>
            </a:r>
            <a:r>
              <a:rPr lang="en-US" sz="1000" dirty="0" err="1" smtClean="0"/>
              <a:t>Talbi</a:t>
            </a:r>
            <a:r>
              <a:rPr lang="en-US" sz="1000" dirty="0" smtClean="0"/>
              <a:t>. Metaheuristics. From design to implementation. Wiley, 2009</a:t>
            </a:r>
          </a:p>
          <a:p>
            <a:pPr lvl="0">
              <a:buFont typeface="+mj-lt"/>
              <a:buAutoNum type="arabicPeriod" startAt="17"/>
            </a:pPr>
            <a:r>
              <a:rPr lang="en-US" sz="1000" dirty="0" smtClean="0"/>
              <a:t>H. Everett. Generalized Lagrange Multiplier Method for Solving Problems of Optimum Allocation of Resources. Operation Research Vol. 11, No. 3, May-June 1963, pp. 399-417</a:t>
            </a:r>
          </a:p>
          <a:p>
            <a:pPr lvl="0">
              <a:buFont typeface="+mj-lt"/>
              <a:buAutoNum type="arabicPeriod" startAt="17"/>
            </a:pPr>
            <a:r>
              <a:rPr lang="en-US" sz="1000" dirty="0" smtClean="0"/>
              <a:t>E.A. Silver. Inventory allocation among an assembly and its repairable subassemblies. Naval Research Logistics Quarterly 19 (2) (1972) 261–280.</a:t>
            </a:r>
          </a:p>
          <a:p>
            <a:pPr lvl="0">
              <a:buFont typeface="+mj-lt"/>
              <a:buAutoNum type="arabicPeriod" startAt="17"/>
            </a:pPr>
            <a:r>
              <a:rPr lang="en-US" sz="1000" dirty="0" smtClean="0"/>
              <a:t>E.V. </a:t>
            </a:r>
            <a:r>
              <a:rPr lang="en-US" sz="1000" dirty="0" err="1" smtClean="0"/>
              <a:t>Denardo</a:t>
            </a:r>
            <a:r>
              <a:rPr lang="en-US" sz="1000" dirty="0" smtClean="0"/>
              <a:t>. Dynamic  Programming: Models and  Applications. Dover Publications, 2003</a:t>
            </a:r>
          </a:p>
          <a:p>
            <a:pPr lvl="0">
              <a:buFont typeface="+mj-lt"/>
              <a:buAutoNum type="arabicPeriod" startAt="17"/>
            </a:pPr>
            <a:r>
              <a:rPr lang="en-US" sz="1000" dirty="0" err="1" smtClean="0"/>
              <a:t>Xiancun</a:t>
            </a:r>
            <a:r>
              <a:rPr lang="en-US" sz="1000" dirty="0" smtClean="0"/>
              <a:t> N., </a:t>
            </a:r>
            <a:r>
              <a:rPr lang="en-US" sz="1000" dirty="0" err="1" smtClean="0"/>
              <a:t>Hongfu</a:t>
            </a:r>
            <a:r>
              <a:rPr lang="en-US" sz="1000" dirty="0" smtClean="0"/>
              <a:t> Z., Ming L. Research on optimization model of civil aircraft spare parts inventory allocation. Control and Decision Conference, 2008, pp. 1042 – 1045</a:t>
            </a:r>
          </a:p>
          <a:p>
            <a:pPr lvl="0">
              <a:buFont typeface="+mj-lt"/>
              <a:buAutoNum type="arabicPeriod" startAt="17"/>
            </a:pPr>
            <a:r>
              <a:rPr lang="en-US" sz="1000" dirty="0" err="1" smtClean="0"/>
              <a:t>A.Dubi</a:t>
            </a:r>
            <a:r>
              <a:rPr lang="en-US" sz="1000" dirty="0" smtClean="0"/>
              <a:t>. Maintenance Resources Modeling and Optimization: Analytic Aspects and Monte Carlo Applications, Proceedings of MM2007, CNIM, pp. 1-12</a:t>
            </a:r>
          </a:p>
          <a:p>
            <a:pPr lvl="0">
              <a:buFont typeface="+mj-lt"/>
              <a:buAutoNum type="arabicPeriod" startAt="17"/>
            </a:pPr>
            <a:r>
              <a:rPr lang="en-US" sz="1000" dirty="0" err="1" smtClean="0"/>
              <a:t>A.Dubi</a:t>
            </a:r>
            <a:r>
              <a:rPr lang="en-US" sz="1000" dirty="0" smtClean="0"/>
              <a:t>. Modeling of Realistic Systems with the Monte Carlo Method – A Unified System Engineering Approach, Annual Reliability and Maintainability Symposium, Jan 2002, USA, pp.1-23</a:t>
            </a:r>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52</a:t>
            </a:fld>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(Cont’d)</a:t>
            </a:r>
            <a:endParaRPr lang="en-US" dirty="0"/>
          </a:p>
        </p:txBody>
      </p:sp>
      <p:sp>
        <p:nvSpPr>
          <p:cNvPr id="3" name="Content Placeholder 2"/>
          <p:cNvSpPr>
            <a:spLocks noGrp="1"/>
          </p:cNvSpPr>
          <p:nvPr>
            <p:ph idx="1"/>
          </p:nvPr>
        </p:nvSpPr>
        <p:spPr/>
        <p:txBody>
          <a:bodyPr>
            <a:noAutofit/>
          </a:bodyPr>
          <a:lstStyle/>
          <a:p>
            <a:pPr>
              <a:buFont typeface="+mj-lt"/>
              <a:buAutoNum type="arabicPeriod" startAt="33"/>
            </a:pPr>
            <a:r>
              <a:rPr lang="en-US" sz="1000" dirty="0" err="1" smtClean="0"/>
              <a:t>A.Dubi</a:t>
            </a:r>
            <a:r>
              <a:rPr lang="en-US" sz="1000" dirty="0" smtClean="0"/>
              <a:t>. Pebble Bed Modular Reactor Plant Power Production RAM Status Report, Exigent Engineering Proprietary Report, Sep 2008, pp. 1-33</a:t>
            </a:r>
          </a:p>
          <a:p>
            <a:pPr lvl="0">
              <a:buFont typeface="+mj-lt"/>
              <a:buAutoNum type="arabicPeriod" startAt="33"/>
            </a:pPr>
            <a:r>
              <a:rPr lang="en-US" sz="1000" dirty="0" err="1" smtClean="0"/>
              <a:t>A.Dubi</a:t>
            </a:r>
            <a:r>
              <a:rPr lang="en-US" sz="1000" dirty="0" smtClean="0"/>
              <a:t>, A. Gruber. Report on RCL project. Presentation, optimization and approach to calculation, DAU Proprietary Report, 2003, pp. 1-34</a:t>
            </a:r>
          </a:p>
          <a:p>
            <a:pPr lvl="0">
              <a:buFont typeface="+mj-lt"/>
              <a:buAutoNum type="arabicPeriod" startAt="33"/>
            </a:pPr>
            <a:r>
              <a:rPr lang="en-US" sz="1000" dirty="0" err="1" smtClean="0"/>
              <a:t>A.Dubi</a:t>
            </a:r>
            <a:r>
              <a:rPr lang="en-US" sz="1000" dirty="0" smtClean="0"/>
              <a:t>. Logistic optimization with Monte Carlo based Models, OR52, Sep 2010, Keynote Paper, pp. 3-17</a:t>
            </a:r>
          </a:p>
          <a:p>
            <a:pPr lvl="0">
              <a:buFont typeface="+mj-lt"/>
              <a:buAutoNum type="arabicPeriod" startAt="33"/>
            </a:pPr>
            <a:r>
              <a:rPr lang="en-US" sz="1000" dirty="0" err="1" smtClean="0"/>
              <a:t>E.Hassid</a:t>
            </a:r>
            <a:r>
              <a:rPr lang="en-US" sz="1000" dirty="0" smtClean="0"/>
              <a:t>. Spares Parts Inventory Planning Transition from Local/Item Approach to Centralized/System Approach while Utilizing </a:t>
            </a:r>
            <a:r>
              <a:rPr lang="en-US" sz="1000" dirty="0" err="1" smtClean="0"/>
              <a:t>SPAROptTM</a:t>
            </a:r>
            <a:r>
              <a:rPr lang="en-US" sz="1000" dirty="0" smtClean="0"/>
              <a:t> Hybrid Platform. Proceedings of the Industrial Engineering and Management Conference'08, Tel Aviv, Mar 2008, pp. 1-7</a:t>
            </a:r>
          </a:p>
          <a:p>
            <a:pPr lvl="0">
              <a:buFont typeface="+mj-lt"/>
              <a:buAutoNum type="arabicPeriod" startAt="33"/>
            </a:pPr>
            <a:r>
              <a:rPr lang="en-US" sz="1000" dirty="0" err="1" smtClean="0"/>
              <a:t>Gurvitz</a:t>
            </a:r>
            <a:r>
              <a:rPr lang="en-US" sz="1000" dirty="0" smtClean="0"/>
              <a:t> N., </a:t>
            </a:r>
            <a:r>
              <a:rPr lang="en-US" sz="1000" dirty="0" err="1" smtClean="0"/>
              <a:t>Borodetsky</a:t>
            </a:r>
            <a:r>
              <a:rPr lang="en-US" sz="1000" dirty="0" smtClean="0"/>
              <a:t> S., van Eck P. ATLAST deployment &amp; push pack spares optimization module. Reliability and Maintainability Symposium, 2005. Proceedings. Annual Jan. 24-27, 2005, pp. 55-60</a:t>
            </a:r>
          </a:p>
          <a:p>
            <a:pPr lvl="0">
              <a:buFont typeface="+mj-lt"/>
              <a:buAutoNum type="arabicPeriod" startAt="33"/>
            </a:pPr>
            <a:r>
              <a:rPr lang="en-US" sz="1000" dirty="0" err="1" smtClean="0"/>
              <a:t>Bronfenmakher</a:t>
            </a:r>
            <a:r>
              <a:rPr lang="en-US" sz="1000" dirty="0" smtClean="0"/>
              <a:t> V., Spare Parts and Maintenance Optimization for Multi-Field Multi-Echelon Models in System Engineering, </a:t>
            </a:r>
            <a:r>
              <a:rPr lang="en-US" sz="1000" dirty="0" err="1" smtClean="0"/>
              <a:t>M.Sc</a:t>
            </a:r>
            <a:r>
              <a:rPr lang="en-US" sz="1000" dirty="0" smtClean="0"/>
              <a:t> Thesis supervised by: Prof. Dubi A., Ben-Gurion University of Negev 2008, pp 1-92.</a:t>
            </a:r>
          </a:p>
          <a:p>
            <a:pPr lvl="0">
              <a:buFont typeface="+mj-lt"/>
              <a:buAutoNum type="arabicPeriod" startAt="33"/>
            </a:pPr>
            <a:r>
              <a:rPr lang="en-US" sz="1000" dirty="0" err="1" smtClean="0"/>
              <a:t>Goldfeld</a:t>
            </a:r>
            <a:r>
              <a:rPr lang="en-US" sz="1000" dirty="0" smtClean="0"/>
              <a:t> A., Dubi, A., SPAR – A general purpose Monte-Carlo System Analysis Code, MCP Report &amp; Manual, 1995, </a:t>
            </a:r>
            <a:r>
              <a:rPr lang="en-US" sz="1000" dirty="0" err="1" smtClean="0"/>
              <a:t>Malchi</a:t>
            </a:r>
            <a:r>
              <a:rPr lang="en-US" sz="1000" dirty="0" smtClean="0"/>
              <a:t> Science Publications</a:t>
            </a:r>
          </a:p>
          <a:p>
            <a:pPr>
              <a:buNone/>
            </a:pPr>
            <a:endParaRPr lang="en-US" sz="1000" dirty="0" smtClean="0"/>
          </a:p>
          <a:p>
            <a:endParaRPr lang="en-US" sz="1000" dirty="0" smtClean="0"/>
          </a:p>
          <a:p>
            <a:endParaRPr lang="en-US" sz="1000" dirty="0"/>
          </a:p>
        </p:txBody>
      </p:sp>
      <p:sp>
        <p:nvSpPr>
          <p:cNvPr id="4" name="Footer Placeholder 3"/>
          <p:cNvSpPr>
            <a:spLocks noGrp="1"/>
          </p:cNvSpPr>
          <p:nvPr>
            <p:ph type="ftr" sz="quarter" idx="11"/>
          </p:nvPr>
        </p:nvSpPr>
        <p:spPr/>
        <p:txBody>
          <a:bodyPr/>
          <a:lstStyle/>
          <a:p>
            <a:r>
              <a:rPr lang="en-US" smtClean="0"/>
              <a:t>OPTIMAL SPARE PARTS ALLOCATION FOR COMPLEX MILITARY SYSTEMS SUBJECT TO PERFORMANCE AND BUDGET CONSTRAINTS USING MONTE CARLO SIMULATION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53</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4740</TotalTime>
  <Words>4539</Words>
  <Application>Microsoft Office PowerPoint</Application>
  <PresentationFormat>On-screen Show (4:3)</PresentationFormat>
  <Paragraphs>627</Paragraphs>
  <Slides>53</Slides>
  <Notes>2</Notes>
  <HiddenSlides>2</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53</vt:i4>
      </vt:variant>
    </vt:vector>
  </HeadingPairs>
  <TitlesOfParts>
    <vt:vector size="57" baseType="lpstr">
      <vt:lpstr>Office Theme</vt:lpstr>
      <vt:lpstr>Visio</vt:lpstr>
      <vt:lpstr>Equation</vt:lpstr>
      <vt:lpstr>MathType 6.0 Equation</vt:lpstr>
      <vt:lpstr>“OPTIMAL SPARE PARTS ALLOCATION FOR COMPLEX MILITARY SYSTEMS SUBJECT TO PERFORMANCE AND BUDGET CONSTRAINTS USING MONTE CARLO SIMULATION” </vt:lpstr>
      <vt:lpstr>Table of Contents</vt:lpstr>
      <vt:lpstr>Introduction</vt:lpstr>
      <vt:lpstr>Introduction (Cont’d)</vt:lpstr>
      <vt:lpstr>Introduction (Cont’d)</vt:lpstr>
      <vt:lpstr>Introduction (Cont’d)</vt:lpstr>
      <vt:lpstr>Problem Formulation</vt:lpstr>
      <vt:lpstr>Problem Formulation (Cont’d)</vt:lpstr>
      <vt:lpstr>Brief Overview of Optimization Methods</vt:lpstr>
      <vt:lpstr>METRIC</vt:lpstr>
      <vt:lpstr>METRIC</vt:lpstr>
      <vt:lpstr>METRIC (Cont’d)</vt:lpstr>
      <vt:lpstr>METRIC (Cont’d)</vt:lpstr>
      <vt:lpstr>METRIC Summary</vt:lpstr>
      <vt:lpstr>Genetic Algorithms </vt:lpstr>
      <vt:lpstr>Genetic Algorithms</vt:lpstr>
      <vt:lpstr>Genetic Algorithms (Cont’d)</vt:lpstr>
      <vt:lpstr>Genetic Algorithms (Cont’d)</vt:lpstr>
      <vt:lpstr>Genetic Algorithms Summary</vt:lpstr>
      <vt:lpstr>Hybrid Marginal Method </vt:lpstr>
      <vt:lpstr>Hybrid Marginal Method</vt:lpstr>
      <vt:lpstr>Hybrid Marginal Method (Cont’d)</vt:lpstr>
      <vt:lpstr>Hybrid Marginal Method (Cont’d)</vt:lpstr>
      <vt:lpstr>Hybrid Marginal Method (Cont’d)</vt:lpstr>
      <vt:lpstr>Hybrid Marginal Method (Cont’d)</vt:lpstr>
      <vt:lpstr>Hybrid Marginal Method (Cont’d)</vt:lpstr>
      <vt:lpstr>Hybrid Marginal Method (Cont’d)</vt:lpstr>
      <vt:lpstr>Hybrid Marginal Method (Cont’d)</vt:lpstr>
      <vt:lpstr>Hybrid Marginal Method (Cont’d)</vt:lpstr>
      <vt:lpstr>Hybrid Marginal Method (Cont’d)</vt:lpstr>
      <vt:lpstr>Hybrid Marginal Method (Cont’d)</vt:lpstr>
      <vt:lpstr>Hybrid Marginal Method (Cont’d)</vt:lpstr>
      <vt:lpstr>Hybrid Marginal Method Summary</vt:lpstr>
      <vt:lpstr>Numerical Example</vt:lpstr>
      <vt:lpstr>Air Defense System Launcher</vt:lpstr>
      <vt:lpstr>Logistic Envelope</vt:lpstr>
      <vt:lpstr>Logistic Data</vt:lpstr>
      <vt:lpstr>Rules of Operation</vt:lpstr>
      <vt:lpstr>Mission Profile</vt:lpstr>
      <vt:lpstr>Operational Constraints</vt:lpstr>
      <vt:lpstr>Software</vt:lpstr>
      <vt:lpstr>Initial Performance</vt:lpstr>
      <vt:lpstr>Initial Performance</vt:lpstr>
      <vt:lpstr>Upper and lower bounds of System Performance</vt:lpstr>
      <vt:lpstr>Optimization</vt:lpstr>
      <vt:lpstr>Optimization</vt:lpstr>
      <vt:lpstr>Results (Optimal Stock)</vt:lpstr>
      <vt:lpstr>Results (Optimal Stock)</vt:lpstr>
      <vt:lpstr>Summary &amp; Conclusions</vt:lpstr>
      <vt:lpstr>Questions?</vt:lpstr>
      <vt:lpstr>References</vt:lpstr>
      <vt:lpstr>References (Cont’d)</vt:lpstr>
      <vt:lpstr>References (Cont’d)</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SK</cp:lastModifiedBy>
  <cp:revision>41</cp:revision>
  <dcterms:created xsi:type="dcterms:W3CDTF">2006-08-16T00:00:00Z</dcterms:created>
  <dcterms:modified xsi:type="dcterms:W3CDTF">2012-06-03T21:21:38Z</dcterms:modified>
</cp:coreProperties>
</file>